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9" r:id="rId2"/>
    <p:sldId id="420" r:id="rId3"/>
    <p:sldId id="446" r:id="rId4"/>
    <p:sldId id="492" r:id="rId5"/>
    <p:sldId id="493" r:id="rId6"/>
    <p:sldId id="447" r:id="rId7"/>
    <p:sldId id="448" r:id="rId8"/>
    <p:sldId id="455" r:id="rId9"/>
    <p:sldId id="450" r:id="rId10"/>
    <p:sldId id="451" r:id="rId11"/>
    <p:sldId id="456" r:id="rId12"/>
    <p:sldId id="505" r:id="rId13"/>
    <p:sldId id="506" r:id="rId14"/>
    <p:sldId id="507" r:id="rId15"/>
    <p:sldId id="510" r:id="rId16"/>
    <p:sldId id="457" r:id="rId17"/>
    <p:sldId id="508" r:id="rId18"/>
    <p:sldId id="509" r:id="rId19"/>
    <p:sldId id="460" r:id="rId20"/>
    <p:sldId id="462" r:id="rId21"/>
    <p:sldId id="515" r:id="rId22"/>
    <p:sldId id="516" r:id="rId23"/>
    <p:sldId id="517" r:id="rId24"/>
    <p:sldId id="518" r:id="rId25"/>
    <p:sldId id="514" r:id="rId26"/>
    <p:sldId id="512" r:id="rId27"/>
    <p:sldId id="504" r:id="rId28"/>
    <p:sldId id="519" r:id="rId29"/>
    <p:sldId id="520" r:id="rId30"/>
    <p:sldId id="260" r:id="rId31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a Zucchetti" initials="M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098"/>
    <a:srgbClr val="FF9502"/>
    <a:srgbClr val="F79109"/>
    <a:srgbClr val="FF8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9"/>
    <p:restoredTop sz="86574" autoAdjust="0"/>
  </p:normalViewPr>
  <p:slideViewPr>
    <p:cSldViewPr snapToGrid="0" snapToObjects="1">
      <p:cViewPr>
        <p:scale>
          <a:sx n="99" d="100"/>
          <a:sy n="99" d="100"/>
        </p:scale>
        <p:origin x="161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Pasta%20de%20trabalh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0989749027925062"/>
                  <c:y val="-0.0569239091796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0565570873100035"/>
                  <c:y val="-0.039408860201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282785436550018"/>
                  <c:y val="-0.0262725734675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0848356309650056"/>
                  <c:y val="-0.0656814336688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15553199010251"/>
                  <c:y val="-0.030651335712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0127253446447508"/>
                  <c:y val="-0.0394088602012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0848356309650053"/>
                  <c:y val="0.0306513357121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00848356309650058"/>
                  <c:y val="-0.0437876224458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0127253446447508"/>
                  <c:y val="-0.04816638469046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00848356309650053"/>
                  <c:y val="-0.0437876224458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00848356309650053"/>
                  <c:y val="-0.04816638469046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0113114174620008"/>
                  <c:y val="-0.039408860201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0127253446447508"/>
                  <c:y val="-0.035030097956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0.0254506892895017"/>
                  <c:y val="0.0394088602012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00282785436550018"/>
                  <c:y val="0.0175150489783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0.00848356309650063"/>
                  <c:y val="-0.0394088602012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0.00141392718275019"/>
                  <c:y val="-0.017515048978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0.0367621067515023"/>
                  <c:y val="0.07881772040258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0.046659597030753"/>
                  <c:y val="0.043787622445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0.062212796041004"/>
                  <c:y val="0.03940903259350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36195979214157"/>
                      <c:h val="0.0962672603394816"/>
                    </c:manualLayout>
                  </c15:layout>
                </c:ext>
              </c:extLst>
            </c:dLbl>
            <c:dLbl>
              <c:idx val="20"/>
              <c:layout>
                <c:manualLayout>
                  <c:x val="-0.0494874513962531"/>
                  <c:y val="0.0394088602012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0.00848356309650053"/>
                  <c:y val="0.04816638469046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Plan1!$A$1:$A$22</c:f>
              <c:numCache>
                <c:formatCode>General</c:formatCode>
                <c:ptCount val="22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  <c:pt idx="20">
                  <c:v>2015.0</c:v>
                </c:pt>
                <c:pt idx="21">
                  <c:v>2016.0</c:v>
                </c:pt>
              </c:numCache>
            </c:numRef>
          </c:xVal>
          <c:yVal>
            <c:numRef>
              <c:f>Plan1!$B$1:$B$22</c:f>
              <c:numCache>
                <c:formatCode>_-* #,##0_-;\-* #,##0_-;_-* "-"??_-;_-@_-</c:formatCode>
                <c:ptCount val="22"/>
                <c:pt idx="0">
                  <c:v>376.0</c:v>
                </c:pt>
                <c:pt idx="1">
                  <c:v>952.0</c:v>
                </c:pt>
                <c:pt idx="2">
                  <c:v>999.0</c:v>
                </c:pt>
                <c:pt idx="3">
                  <c:v>233.0</c:v>
                </c:pt>
                <c:pt idx="4">
                  <c:v>1601.0</c:v>
                </c:pt>
                <c:pt idx="5">
                  <c:v>182.0</c:v>
                </c:pt>
                <c:pt idx="6">
                  <c:v>-100.0</c:v>
                </c:pt>
                <c:pt idx="7">
                  <c:v>243.0</c:v>
                </c:pt>
                <c:pt idx="8">
                  <c:v>316.0</c:v>
                </c:pt>
                <c:pt idx="9">
                  <c:v>316.0</c:v>
                </c:pt>
                <c:pt idx="10">
                  <c:v>334.0</c:v>
                </c:pt>
                <c:pt idx="11">
                  <c:v>453.0</c:v>
                </c:pt>
                <c:pt idx="12">
                  <c:v>804.0</c:v>
                </c:pt>
                <c:pt idx="13">
                  <c:v>-2440.0</c:v>
                </c:pt>
                <c:pt idx="14">
                  <c:v>-178.0</c:v>
                </c:pt>
                <c:pt idx="15">
                  <c:v>461.0</c:v>
                </c:pt>
                <c:pt idx="16">
                  <c:v>107.0</c:v>
                </c:pt>
                <c:pt idx="17">
                  <c:v>-1371.0</c:v>
                </c:pt>
                <c:pt idx="18">
                  <c:v>-3115.0</c:v>
                </c:pt>
                <c:pt idx="19">
                  <c:v>-6555.0</c:v>
                </c:pt>
                <c:pt idx="20">
                  <c:v>-12361.0</c:v>
                </c:pt>
                <c:pt idx="21">
                  <c:v>-12478.28633774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5023600"/>
        <c:axId val="2117852192"/>
      </c:scatterChart>
      <c:valAx>
        <c:axId val="2115023600"/>
        <c:scaling>
          <c:orientation val="minMax"/>
          <c:max val="2016.0"/>
          <c:min val="1995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17852192"/>
        <c:crosses val="autoZero"/>
        <c:crossBetween val="midCat"/>
        <c:majorUnit val="1.0"/>
      </c:valAx>
      <c:valAx>
        <c:axId val="21178521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2115023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 smtClean="0"/>
              <a:t>REG/REPLAN</a:t>
            </a:r>
            <a:r>
              <a:rPr lang="pt-BR" b="1" baseline="0" dirty="0" smtClean="0"/>
              <a:t> N</a:t>
            </a:r>
            <a:r>
              <a:rPr lang="en-US" b="1" baseline="0" dirty="0" smtClean="0"/>
              <a:t>ÃO SALDADO</a:t>
            </a:r>
            <a:endParaRPr lang="pt-B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00277777777777778"/>
                  <c:y val="0.43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0555555555555555"/>
                  <c:y val="0.314814814814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277777777777788"/>
                  <c:y val="0.13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Plan1!$A$1:$A$4</c:f>
              <c:strCache>
                <c:ptCount val="4"/>
                <c:pt idx="0">
                  <c:v>EVOLUÇÃO DO DÉFICIT ANTERIOR</c:v>
                </c:pt>
                <c:pt idx="1">
                  <c:v>CONTENCIOSO JUDICIAL</c:v>
                </c:pt>
                <c:pt idx="2">
                  <c:v>EVOLUÇÃO OBRIGAÇÕES PREVIDENCIAIS</c:v>
                </c:pt>
                <c:pt idx="3">
                  <c:v>RENTABILIDADE DOS INVESTIMENTOS</c:v>
                </c:pt>
              </c:strCache>
            </c:strRef>
          </c:cat>
          <c:val>
            <c:numRef>
              <c:f>Plan1!$B$1:$B$4</c:f>
              <c:numCache>
                <c:formatCode>#,##0</c:formatCode>
                <c:ptCount val="4"/>
                <c:pt idx="0">
                  <c:v>-102021.0</c:v>
                </c:pt>
                <c:pt idx="1">
                  <c:v>-60842.0</c:v>
                </c:pt>
                <c:pt idx="2">
                  <c:v>-9066.0</c:v>
                </c:pt>
                <c:pt idx="3">
                  <c:v>81610.0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8464032"/>
        <c:axId val="2088467616"/>
      </c:barChart>
      <c:catAx>
        <c:axId val="208846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8467616"/>
        <c:crosses val="autoZero"/>
        <c:auto val="1"/>
        <c:lblAlgn val="ctr"/>
        <c:lblOffset val="100"/>
        <c:noMultiLvlLbl val="0"/>
      </c:catAx>
      <c:valAx>
        <c:axId val="2088467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8846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DF558-B4AC-473F-90AB-759FD504024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D06D280-6A26-4A6D-A781-1131035B1C77}">
      <dgm:prSet phldrT="[Texto]" custT="1"/>
      <dgm:spPr/>
      <dgm:t>
        <a:bodyPr/>
        <a:lstStyle/>
        <a:p>
          <a:r>
            <a:rPr lang="pt-BR" sz="2000" dirty="0" smtClean="0"/>
            <a:t>Déficit Técnico Ajustado 31/12/15 : </a:t>
          </a:r>
          <a:r>
            <a:rPr lang="pt-BR" sz="2000" b="1" dirty="0" smtClean="0"/>
            <a:t>R$ 929.488.409,61</a:t>
          </a:r>
        </a:p>
        <a:p>
          <a:r>
            <a:rPr lang="pt-BR" sz="2000" dirty="0" smtClean="0"/>
            <a:t>Déficit Técnico Ajustado 31/07/17 : </a:t>
          </a:r>
          <a:r>
            <a:rPr lang="pt-BR" sz="2000" b="1" dirty="0" smtClean="0"/>
            <a:t>R$ 1.094.380.942,01</a:t>
          </a:r>
        </a:p>
      </dgm:t>
    </dgm:pt>
    <dgm:pt modelId="{F294B63B-D430-4883-9BA1-CECD52A710A1}" type="parTrans" cxnId="{65F4182F-75EE-49B9-A2FB-4C34893E5842}">
      <dgm:prSet/>
      <dgm:spPr/>
      <dgm:t>
        <a:bodyPr/>
        <a:lstStyle/>
        <a:p>
          <a:endParaRPr lang="pt-BR"/>
        </a:p>
      </dgm:t>
    </dgm:pt>
    <dgm:pt modelId="{676AFF9D-B90A-417C-A850-EE8F9F559193}" type="sibTrans" cxnId="{65F4182F-75EE-49B9-A2FB-4C34893E5842}">
      <dgm:prSet/>
      <dgm:spPr/>
      <dgm:t>
        <a:bodyPr/>
        <a:lstStyle/>
        <a:p>
          <a:endParaRPr lang="pt-BR"/>
        </a:p>
      </dgm:t>
    </dgm:pt>
    <dgm:pt modelId="{CCE77DFE-A90A-4C79-8897-F7BB92642A76}">
      <dgm:prSet phldrT="[Texto]"/>
      <dgm:spPr/>
      <dgm:t>
        <a:bodyPr/>
        <a:lstStyle/>
        <a:p>
          <a:r>
            <a:rPr lang="pt-BR" dirty="0" err="1" smtClean="0"/>
            <a:t>Partic</a:t>
          </a:r>
          <a:r>
            <a:rPr lang="pt-BR" dirty="0" smtClean="0"/>
            <a:t>/</a:t>
          </a:r>
          <a:r>
            <a:rPr lang="pt-BR" dirty="0" err="1" smtClean="0"/>
            <a:t>Assist</a:t>
          </a:r>
          <a:r>
            <a:rPr lang="pt-BR" dirty="0" smtClean="0"/>
            <a:t>* (</a:t>
          </a:r>
          <a:r>
            <a:rPr lang="pt-BR" b="1" dirty="0" smtClean="0"/>
            <a:t>58,6567%</a:t>
          </a:r>
          <a:r>
            <a:rPr lang="pt-BR" dirty="0" smtClean="0"/>
            <a:t>)</a:t>
          </a:r>
        </a:p>
        <a:p>
          <a:r>
            <a:rPr lang="pt-BR" dirty="0" smtClean="0"/>
            <a:t>R$ 641.927.746,01 </a:t>
          </a:r>
        </a:p>
      </dgm:t>
    </dgm:pt>
    <dgm:pt modelId="{F533EE07-61D2-47F6-BA69-57C85E242033}" type="parTrans" cxnId="{8C48C6BA-82D3-4F31-B90E-D9D59FA33AC8}">
      <dgm:prSet/>
      <dgm:spPr/>
      <dgm:t>
        <a:bodyPr/>
        <a:lstStyle/>
        <a:p>
          <a:endParaRPr lang="pt-BR"/>
        </a:p>
      </dgm:t>
    </dgm:pt>
    <dgm:pt modelId="{4093C828-1C4C-4BAD-9B4F-8ECECE48D409}" type="sibTrans" cxnId="{8C48C6BA-82D3-4F31-B90E-D9D59FA33AC8}">
      <dgm:prSet/>
      <dgm:spPr/>
      <dgm:t>
        <a:bodyPr/>
        <a:lstStyle/>
        <a:p>
          <a:endParaRPr lang="pt-BR"/>
        </a:p>
      </dgm:t>
    </dgm:pt>
    <dgm:pt modelId="{A358AC0E-601B-457B-8A38-35646A55845B}">
      <dgm:prSet phldrT="[Texto]" custT="1"/>
      <dgm:spPr/>
      <dgm:t>
        <a:bodyPr/>
        <a:lstStyle/>
        <a:p>
          <a:r>
            <a:rPr lang="pt-BR" sz="1800" dirty="0" smtClean="0"/>
            <a:t>Participantes</a:t>
          </a:r>
        </a:p>
        <a:p>
          <a:r>
            <a:rPr lang="pt-BR" sz="1600" dirty="0" smtClean="0"/>
            <a:t>R$ 217.200.385,08</a:t>
          </a:r>
        </a:p>
      </dgm:t>
    </dgm:pt>
    <dgm:pt modelId="{1C8C2420-DDEC-4420-9E86-BC51F4219C3E}" type="parTrans" cxnId="{C6DCB625-257D-4C78-9904-8D5FAC16687A}">
      <dgm:prSet/>
      <dgm:spPr/>
      <dgm:t>
        <a:bodyPr/>
        <a:lstStyle/>
        <a:p>
          <a:endParaRPr lang="pt-BR"/>
        </a:p>
      </dgm:t>
    </dgm:pt>
    <dgm:pt modelId="{B7DCF3F5-D71B-4DF2-A684-D35A6F46A365}" type="sibTrans" cxnId="{C6DCB625-257D-4C78-9904-8D5FAC16687A}">
      <dgm:prSet/>
      <dgm:spPr/>
      <dgm:t>
        <a:bodyPr/>
        <a:lstStyle/>
        <a:p>
          <a:endParaRPr lang="pt-BR"/>
        </a:p>
      </dgm:t>
    </dgm:pt>
    <dgm:pt modelId="{DB4EF70C-AFB3-426C-825A-E0FE80A8F1E3}">
      <dgm:prSet phldrT="[Texto]" custT="1"/>
      <dgm:spPr/>
      <dgm:t>
        <a:bodyPr/>
        <a:lstStyle/>
        <a:p>
          <a:r>
            <a:rPr lang="pt-BR" sz="1800" dirty="0" smtClean="0"/>
            <a:t>Assistidos</a:t>
          </a:r>
        </a:p>
        <a:p>
          <a:r>
            <a:rPr lang="pt-BR" sz="1600" dirty="0" smtClean="0"/>
            <a:t>R$ 424.727.360,93</a:t>
          </a:r>
        </a:p>
      </dgm:t>
    </dgm:pt>
    <dgm:pt modelId="{7BA01C6F-E5BA-4266-8154-FCF63D7CF39F}" type="parTrans" cxnId="{A18C9C8C-E467-4FCA-8282-02F05A628F4E}">
      <dgm:prSet/>
      <dgm:spPr/>
      <dgm:t>
        <a:bodyPr/>
        <a:lstStyle/>
        <a:p>
          <a:endParaRPr lang="pt-BR"/>
        </a:p>
      </dgm:t>
    </dgm:pt>
    <dgm:pt modelId="{4C5FE0AE-005B-4E62-B904-A0956AE303E9}" type="sibTrans" cxnId="{A18C9C8C-E467-4FCA-8282-02F05A628F4E}">
      <dgm:prSet/>
      <dgm:spPr/>
      <dgm:t>
        <a:bodyPr/>
        <a:lstStyle/>
        <a:p>
          <a:endParaRPr lang="pt-BR"/>
        </a:p>
      </dgm:t>
    </dgm:pt>
    <dgm:pt modelId="{DF97671D-7FD6-41B7-9A6F-D14D0AAF31D3}">
      <dgm:prSet phldrT="[Texto]"/>
      <dgm:spPr/>
      <dgm:t>
        <a:bodyPr/>
        <a:lstStyle/>
        <a:p>
          <a:r>
            <a:rPr lang="pt-BR" dirty="0" smtClean="0"/>
            <a:t>Patrocinadora* (</a:t>
          </a:r>
          <a:r>
            <a:rPr lang="pt-BR" b="1" dirty="0" smtClean="0"/>
            <a:t>41,3433%</a:t>
          </a:r>
          <a:r>
            <a:rPr lang="pt-BR" dirty="0" smtClean="0"/>
            <a:t>)</a:t>
          </a:r>
        </a:p>
        <a:p>
          <a:r>
            <a:rPr lang="pt-BR" dirty="0" smtClean="0"/>
            <a:t>R$ 452.453.196,00 </a:t>
          </a:r>
        </a:p>
      </dgm:t>
    </dgm:pt>
    <dgm:pt modelId="{A4574906-9445-4227-A599-9139281F193A}" type="parTrans" cxnId="{571BD1E7-7A42-447E-A59F-3624026B15DE}">
      <dgm:prSet/>
      <dgm:spPr/>
      <dgm:t>
        <a:bodyPr/>
        <a:lstStyle/>
        <a:p>
          <a:endParaRPr lang="pt-BR"/>
        </a:p>
      </dgm:t>
    </dgm:pt>
    <dgm:pt modelId="{AEDD2591-DB99-4B42-849B-F7DA4CEED4A5}" type="sibTrans" cxnId="{571BD1E7-7A42-447E-A59F-3624026B15DE}">
      <dgm:prSet/>
      <dgm:spPr/>
      <dgm:t>
        <a:bodyPr/>
        <a:lstStyle/>
        <a:p>
          <a:endParaRPr lang="pt-BR"/>
        </a:p>
      </dgm:t>
    </dgm:pt>
    <dgm:pt modelId="{CB0849EB-4812-4809-91A9-01F8796DAC59}" type="pres">
      <dgm:prSet presAssocID="{981DF558-B4AC-473F-90AB-759FD504024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85B4AA0-6F7D-44EA-A93F-909328861569}" type="pres">
      <dgm:prSet presAssocID="{AD06D280-6A26-4A6D-A781-1131035B1C77}" presName="vertOne" presStyleCnt="0"/>
      <dgm:spPr/>
    </dgm:pt>
    <dgm:pt modelId="{32D4776A-432A-4142-B62F-DC7F7B3F04E0}" type="pres">
      <dgm:prSet presAssocID="{AD06D280-6A26-4A6D-A781-1131035B1C77}" presName="txOne" presStyleLbl="node0" presStyleIdx="0" presStyleCnt="1" custScaleY="14795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84CB4ED-E84C-4211-8274-FDC9BE290E5E}" type="pres">
      <dgm:prSet presAssocID="{AD06D280-6A26-4A6D-A781-1131035B1C77}" presName="parTransOne" presStyleCnt="0"/>
      <dgm:spPr/>
    </dgm:pt>
    <dgm:pt modelId="{DCC8B0B4-A81A-4C48-9E41-B4C0A5A33306}" type="pres">
      <dgm:prSet presAssocID="{AD06D280-6A26-4A6D-A781-1131035B1C77}" presName="horzOne" presStyleCnt="0"/>
      <dgm:spPr/>
    </dgm:pt>
    <dgm:pt modelId="{63C866E7-C9E3-45A4-A51C-D8DF6FFDFC22}" type="pres">
      <dgm:prSet presAssocID="{CCE77DFE-A90A-4C79-8897-F7BB92642A76}" presName="vertTwo" presStyleCnt="0"/>
      <dgm:spPr/>
    </dgm:pt>
    <dgm:pt modelId="{07B06B6D-E159-4981-B54E-0CBF3D683CEE}" type="pres">
      <dgm:prSet presAssocID="{CCE77DFE-A90A-4C79-8897-F7BB92642A7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F407FC-B2EE-43F1-9C33-F94351F1D266}" type="pres">
      <dgm:prSet presAssocID="{CCE77DFE-A90A-4C79-8897-F7BB92642A76}" presName="parTransTwo" presStyleCnt="0"/>
      <dgm:spPr/>
    </dgm:pt>
    <dgm:pt modelId="{95667ED1-3464-48C1-8026-CBF1F85F6C25}" type="pres">
      <dgm:prSet presAssocID="{CCE77DFE-A90A-4C79-8897-F7BB92642A76}" presName="horzTwo" presStyleCnt="0"/>
      <dgm:spPr/>
    </dgm:pt>
    <dgm:pt modelId="{5DAE2D13-0D66-4235-8CE2-8C62A569E352}" type="pres">
      <dgm:prSet presAssocID="{A358AC0E-601B-457B-8A38-35646A55845B}" presName="vertThree" presStyleCnt="0"/>
      <dgm:spPr/>
    </dgm:pt>
    <dgm:pt modelId="{ACA76901-0F19-4074-98FD-DEEC93A91A64}" type="pres">
      <dgm:prSet presAssocID="{A358AC0E-601B-457B-8A38-35646A55845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7400C8B-6E6B-4C69-8689-FAF03253C0CF}" type="pres">
      <dgm:prSet presAssocID="{A358AC0E-601B-457B-8A38-35646A55845B}" presName="horzThree" presStyleCnt="0"/>
      <dgm:spPr/>
    </dgm:pt>
    <dgm:pt modelId="{20473BAF-D165-4E29-B83F-92388F10EAA1}" type="pres">
      <dgm:prSet presAssocID="{B7DCF3F5-D71B-4DF2-A684-D35A6F46A365}" presName="sibSpaceThree" presStyleCnt="0"/>
      <dgm:spPr/>
    </dgm:pt>
    <dgm:pt modelId="{529926CC-A453-4646-B51C-F48F5AB0255B}" type="pres">
      <dgm:prSet presAssocID="{DB4EF70C-AFB3-426C-825A-E0FE80A8F1E3}" presName="vertThree" presStyleCnt="0"/>
      <dgm:spPr/>
    </dgm:pt>
    <dgm:pt modelId="{CE92DFAB-97F4-4F14-9632-BEA9DC3B00BF}" type="pres">
      <dgm:prSet presAssocID="{DB4EF70C-AFB3-426C-825A-E0FE80A8F1E3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8D7CBC-B0D7-44F2-B55A-54FC06424C0A}" type="pres">
      <dgm:prSet presAssocID="{DB4EF70C-AFB3-426C-825A-E0FE80A8F1E3}" presName="horzThree" presStyleCnt="0"/>
      <dgm:spPr/>
    </dgm:pt>
    <dgm:pt modelId="{0832D2CD-C9BB-4C41-8583-B03A0367847A}" type="pres">
      <dgm:prSet presAssocID="{4093C828-1C4C-4BAD-9B4F-8ECECE48D409}" presName="sibSpaceTwo" presStyleCnt="0"/>
      <dgm:spPr/>
    </dgm:pt>
    <dgm:pt modelId="{9459E6AF-0947-40D9-9263-DDDB1AD409B9}" type="pres">
      <dgm:prSet presAssocID="{DF97671D-7FD6-41B7-9A6F-D14D0AAF31D3}" presName="vertTwo" presStyleCnt="0"/>
      <dgm:spPr/>
    </dgm:pt>
    <dgm:pt modelId="{32A2E4A9-15BB-4BCD-A1B3-9DB4C1AFE041}" type="pres">
      <dgm:prSet presAssocID="{DF97671D-7FD6-41B7-9A6F-D14D0AAF31D3}" presName="txTwo" presStyleLbl="node2" presStyleIdx="1" presStyleCnt="2" custScaleX="19493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8A3CC0-BADF-4BC7-8EAB-5048A3A9A8CA}" type="pres">
      <dgm:prSet presAssocID="{DF97671D-7FD6-41B7-9A6F-D14D0AAF31D3}" presName="horzTwo" presStyleCnt="0"/>
      <dgm:spPr/>
    </dgm:pt>
  </dgm:ptLst>
  <dgm:cxnLst>
    <dgm:cxn modelId="{4C74D5E2-AD8B-4E7D-8EF3-2A7483D18FC5}" type="presOf" srcId="{DF97671D-7FD6-41B7-9A6F-D14D0AAF31D3}" destId="{32A2E4A9-15BB-4BCD-A1B3-9DB4C1AFE041}" srcOrd="0" destOrd="0" presId="urn:microsoft.com/office/officeart/2005/8/layout/hierarchy4"/>
    <dgm:cxn modelId="{8C48C6BA-82D3-4F31-B90E-D9D59FA33AC8}" srcId="{AD06D280-6A26-4A6D-A781-1131035B1C77}" destId="{CCE77DFE-A90A-4C79-8897-F7BB92642A76}" srcOrd="0" destOrd="0" parTransId="{F533EE07-61D2-47F6-BA69-57C85E242033}" sibTransId="{4093C828-1C4C-4BAD-9B4F-8ECECE48D409}"/>
    <dgm:cxn modelId="{AC67C7BE-8752-4863-9422-4E2EE55AF102}" type="presOf" srcId="{981DF558-B4AC-473F-90AB-759FD5040248}" destId="{CB0849EB-4812-4809-91A9-01F8796DAC59}" srcOrd="0" destOrd="0" presId="urn:microsoft.com/office/officeart/2005/8/layout/hierarchy4"/>
    <dgm:cxn modelId="{58D205FD-30FE-4AC7-BCA9-9FF7C0602DEE}" type="presOf" srcId="{CCE77DFE-A90A-4C79-8897-F7BB92642A76}" destId="{07B06B6D-E159-4981-B54E-0CBF3D683CEE}" srcOrd="0" destOrd="0" presId="urn:microsoft.com/office/officeart/2005/8/layout/hierarchy4"/>
    <dgm:cxn modelId="{571BD1E7-7A42-447E-A59F-3624026B15DE}" srcId="{AD06D280-6A26-4A6D-A781-1131035B1C77}" destId="{DF97671D-7FD6-41B7-9A6F-D14D0AAF31D3}" srcOrd="1" destOrd="0" parTransId="{A4574906-9445-4227-A599-9139281F193A}" sibTransId="{AEDD2591-DB99-4B42-849B-F7DA4CEED4A5}"/>
    <dgm:cxn modelId="{65F4182F-75EE-49B9-A2FB-4C34893E5842}" srcId="{981DF558-B4AC-473F-90AB-759FD5040248}" destId="{AD06D280-6A26-4A6D-A781-1131035B1C77}" srcOrd="0" destOrd="0" parTransId="{F294B63B-D430-4883-9BA1-CECD52A710A1}" sibTransId="{676AFF9D-B90A-417C-A850-EE8F9F559193}"/>
    <dgm:cxn modelId="{832BCBA9-2CD6-4E0A-B610-38D8C609872F}" type="presOf" srcId="{DB4EF70C-AFB3-426C-825A-E0FE80A8F1E3}" destId="{CE92DFAB-97F4-4F14-9632-BEA9DC3B00BF}" srcOrd="0" destOrd="0" presId="urn:microsoft.com/office/officeart/2005/8/layout/hierarchy4"/>
    <dgm:cxn modelId="{C6DCB625-257D-4C78-9904-8D5FAC16687A}" srcId="{CCE77DFE-A90A-4C79-8897-F7BB92642A76}" destId="{A358AC0E-601B-457B-8A38-35646A55845B}" srcOrd="0" destOrd="0" parTransId="{1C8C2420-DDEC-4420-9E86-BC51F4219C3E}" sibTransId="{B7DCF3F5-D71B-4DF2-A684-D35A6F46A365}"/>
    <dgm:cxn modelId="{A18C9C8C-E467-4FCA-8282-02F05A628F4E}" srcId="{CCE77DFE-A90A-4C79-8897-F7BB92642A76}" destId="{DB4EF70C-AFB3-426C-825A-E0FE80A8F1E3}" srcOrd="1" destOrd="0" parTransId="{7BA01C6F-E5BA-4266-8154-FCF63D7CF39F}" sibTransId="{4C5FE0AE-005B-4E62-B904-A0956AE303E9}"/>
    <dgm:cxn modelId="{B42167F5-E837-46D5-B439-6E2844D47985}" type="presOf" srcId="{A358AC0E-601B-457B-8A38-35646A55845B}" destId="{ACA76901-0F19-4074-98FD-DEEC93A91A64}" srcOrd="0" destOrd="0" presId="urn:microsoft.com/office/officeart/2005/8/layout/hierarchy4"/>
    <dgm:cxn modelId="{06AED658-4D1A-4075-A301-43902DFF1AD8}" type="presOf" srcId="{AD06D280-6A26-4A6D-A781-1131035B1C77}" destId="{32D4776A-432A-4142-B62F-DC7F7B3F04E0}" srcOrd="0" destOrd="0" presId="urn:microsoft.com/office/officeart/2005/8/layout/hierarchy4"/>
    <dgm:cxn modelId="{2752ABC2-C47F-4957-B340-8895CF6C82E3}" type="presParOf" srcId="{CB0849EB-4812-4809-91A9-01F8796DAC59}" destId="{F85B4AA0-6F7D-44EA-A93F-909328861569}" srcOrd="0" destOrd="0" presId="urn:microsoft.com/office/officeart/2005/8/layout/hierarchy4"/>
    <dgm:cxn modelId="{A9ABC75D-FF58-4A3A-8B1A-A8B558E21EA8}" type="presParOf" srcId="{F85B4AA0-6F7D-44EA-A93F-909328861569}" destId="{32D4776A-432A-4142-B62F-DC7F7B3F04E0}" srcOrd="0" destOrd="0" presId="urn:microsoft.com/office/officeart/2005/8/layout/hierarchy4"/>
    <dgm:cxn modelId="{35E44DA7-2402-442C-A5D7-68ED6FBB2D79}" type="presParOf" srcId="{F85B4AA0-6F7D-44EA-A93F-909328861569}" destId="{184CB4ED-E84C-4211-8274-FDC9BE290E5E}" srcOrd="1" destOrd="0" presId="urn:microsoft.com/office/officeart/2005/8/layout/hierarchy4"/>
    <dgm:cxn modelId="{8CC8B5CC-584B-4880-BE2C-358CA903A293}" type="presParOf" srcId="{F85B4AA0-6F7D-44EA-A93F-909328861569}" destId="{DCC8B0B4-A81A-4C48-9E41-B4C0A5A33306}" srcOrd="2" destOrd="0" presId="urn:microsoft.com/office/officeart/2005/8/layout/hierarchy4"/>
    <dgm:cxn modelId="{E1F26E15-704E-4E46-B864-A478E4D8BCA8}" type="presParOf" srcId="{DCC8B0B4-A81A-4C48-9E41-B4C0A5A33306}" destId="{63C866E7-C9E3-45A4-A51C-D8DF6FFDFC22}" srcOrd="0" destOrd="0" presId="urn:microsoft.com/office/officeart/2005/8/layout/hierarchy4"/>
    <dgm:cxn modelId="{9B3C40F1-5DF5-4078-84F6-1BD59A15B15A}" type="presParOf" srcId="{63C866E7-C9E3-45A4-A51C-D8DF6FFDFC22}" destId="{07B06B6D-E159-4981-B54E-0CBF3D683CEE}" srcOrd="0" destOrd="0" presId="urn:microsoft.com/office/officeart/2005/8/layout/hierarchy4"/>
    <dgm:cxn modelId="{A6B911BC-A0EB-4E3D-86BA-B36C022EECCD}" type="presParOf" srcId="{63C866E7-C9E3-45A4-A51C-D8DF6FFDFC22}" destId="{10F407FC-B2EE-43F1-9C33-F94351F1D266}" srcOrd="1" destOrd="0" presId="urn:microsoft.com/office/officeart/2005/8/layout/hierarchy4"/>
    <dgm:cxn modelId="{A1F92DDA-E633-4FC1-8429-A932764C8754}" type="presParOf" srcId="{63C866E7-C9E3-45A4-A51C-D8DF6FFDFC22}" destId="{95667ED1-3464-48C1-8026-CBF1F85F6C25}" srcOrd="2" destOrd="0" presId="urn:microsoft.com/office/officeart/2005/8/layout/hierarchy4"/>
    <dgm:cxn modelId="{AA130306-923E-4298-BC4A-143BA97D00CE}" type="presParOf" srcId="{95667ED1-3464-48C1-8026-CBF1F85F6C25}" destId="{5DAE2D13-0D66-4235-8CE2-8C62A569E352}" srcOrd="0" destOrd="0" presId="urn:microsoft.com/office/officeart/2005/8/layout/hierarchy4"/>
    <dgm:cxn modelId="{7A14E0FA-4E96-406D-A469-5274876B4E2A}" type="presParOf" srcId="{5DAE2D13-0D66-4235-8CE2-8C62A569E352}" destId="{ACA76901-0F19-4074-98FD-DEEC93A91A64}" srcOrd="0" destOrd="0" presId="urn:microsoft.com/office/officeart/2005/8/layout/hierarchy4"/>
    <dgm:cxn modelId="{494185E9-F80A-4916-808C-EBA30497A8B5}" type="presParOf" srcId="{5DAE2D13-0D66-4235-8CE2-8C62A569E352}" destId="{F7400C8B-6E6B-4C69-8689-FAF03253C0CF}" srcOrd="1" destOrd="0" presId="urn:microsoft.com/office/officeart/2005/8/layout/hierarchy4"/>
    <dgm:cxn modelId="{1A7BF1E3-A598-40FC-8BBD-95F5EDBE83DA}" type="presParOf" srcId="{95667ED1-3464-48C1-8026-CBF1F85F6C25}" destId="{20473BAF-D165-4E29-B83F-92388F10EAA1}" srcOrd="1" destOrd="0" presId="urn:microsoft.com/office/officeart/2005/8/layout/hierarchy4"/>
    <dgm:cxn modelId="{E5923D8C-B76F-48FD-BAD2-E0A1A1EAB090}" type="presParOf" srcId="{95667ED1-3464-48C1-8026-CBF1F85F6C25}" destId="{529926CC-A453-4646-B51C-F48F5AB0255B}" srcOrd="2" destOrd="0" presId="urn:microsoft.com/office/officeart/2005/8/layout/hierarchy4"/>
    <dgm:cxn modelId="{32A4E38D-522A-4C4B-943D-5FA954E9DEC7}" type="presParOf" srcId="{529926CC-A453-4646-B51C-F48F5AB0255B}" destId="{CE92DFAB-97F4-4F14-9632-BEA9DC3B00BF}" srcOrd="0" destOrd="0" presId="urn:microsoft.com/office/officeart/2005/8/layout/hierarchy4"/>
    <dgm:cxn modelId="{7F6AC830-027C-497F-8D63-DC196E12F8AD}" type="presParOf" srcId="{529926CC-A453-4646-B51C-F48F5AB0255B}" destId="{AF8D7CBC-B0D7-44F2-B55A-54FC06424C0A}" srcOrd="1" destOrd="0" presId="urn:microsoft.com/office/officeart/2005/8/layout/hierarchy4"/>
    <dgm:cxn modelId="{3D5A7D0D-62E0-4C38-ABC6-4341B344028F}" type="presParOf" srcId="{DCC8B0B4-A81A-4C48-9E41-B4C0A5A33306}" destId="{0832D2CD-C9BB-4C41-8583-B03A0367847A}" srcOrd="1" destOrd="0" presId="urn:microsoft.com/office/officeart/2005/8/layout/hierarchy4"/>
    <dgm:cxn modelId="{9326234D-26EA-4E49-9EF4-A2F372AB5C34}" type="presParOf" srcId="{DCC8B0B4-A81A-4C48-9E41-B4C0A5A33306}" destId="{9459E6AF-0947-40D9-9263-DDDB1AD409B9}" srcOrd="2" destOrd="0" presId="urn:microsoft.com/office/officeart/2005/8/layout/hierarchy4"/>
    <dgm:cxn modelId="{1DC80508-B190-46BD-A43C-0C0EE9B7705C}" type="presParOf" srcId="{9459E6AF-0947-40D9-9263-DDDB1AD409B9}" destId="{32A2E4A9-15BB-4BCD-A1B3-9DB4C1AFE041}" srcOrd="0" destOrd="0" presId="urn:microsoft.com/office/officeart/2005/8/layout/hierarchy4"/>
    <dgm:cxn modelId="{A6189861-2675-4029-A144-5FF12147B988}" type="presParOf" srcId="{9459E6AF-0947-40D9-9263-DDDB1AD409B9}" destId="{938A3CC0-BADF-4BC7-8EAB-5048A3A9A8C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1DF558-B4AC-473F-90AB-759FD504024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D06D280-6A26-4A6D-A781-1131035B1C77}">
      <dgm:prSet phldrT="[Texto]" custT="1"/>
      <dgm:spPr/>
      <dgm:t>
        <a:bodyPr/>
        <a:lstStyle/>
        <a:p>
          <a:r>
            <a:rPr lang="pt-BR" sz="2000" dirty="0" smtClean="0"/>
            <a:t>Déficit Técnico Ajustado 31/12/15 : </a:t>
          </a:r>
          <a:r>
            <a:rPr lang="pt-BR" sz="2000" b="1" dirty="0" smtClean="0"/>
            <a:t>R$ 929.488.409,61</a:t>
          </a:r>
        </a:p>
        <a:p>
          <a:r>
            <a:rPr lang="pt-BR" sz="2000" dirty="0" smtClean="0"/>
            <a:t>Déficit Técnico Ajustado 31/07/17 : </a:t>
          </a:r>
          <a:r>
            <a:rPr lang="pt-BR" sz="2000" b="1" dirty="0" smtClean="0"/>
            <a:t>R$ 1.094.380.942,01</a:t>
          </a:r>
        </a:p>
      </dgm:t>
    </dgm:pt>
    <dgm:pt modelId="{F294B63B-D430-4883-9BA1-CECD52A710A1}" type="parTrans" cxnId="{65F4182F-75EE-49B9-A2FB-4C34893E5842}">
      <dgm:prSet/>
      <dgm:spPr/>
      <dgm:t>
        <a:bodyPr/>
        <a:lstStyle/>
        <a:p>
          <a:endParaRPr lang="pt-BR"/>
        </a:p>
      </dgm:t>
    </dgm:pt>
    <dgm:pt modelId="{676AFF9D-B90A-417C-A850-EE8F9F559193}" type="sibTrans" cxnId="{65F4182F-75EE-49B9-A2FB-4C34893E5842}">
      <dgm:prSet/>
      <dgm:spPr/>
      <dgm:t>
        <a:bodyPr/>
        <a:lstStyle/>
        <a:p>
          <a:endParaRPr lang="pt-BR"/>
        </a:p>
      </dgm:t>
    </dgm:pt>
    <dgm:pt modelId="{CCE77DFE-A90A-4C79-8897-F7BB92642A76}">
      <dgm:prSet phldrT="[Texto]"/>
      <dgm:spPr/>
      <dgm:t>
        <a:bodyPr/>
        <a:lstStyle/>
        <a:p>
          <a:r>
            <a:rPr lang="pt-BR" dirty="0" err="1" smtClean="0"/>
            <a:t>Partic</a:t>
          </a:r>
          <a:r>
            <a:rPr lang="pt-BR" dirty="0" smtClean="0"/>
            <a:t>/</a:t>
          </a:r>
          <a:r>
            <a:rPr lang="pt-BR" dirty="0" err="1" smtClean="0"/>
            <a:t>Assist</a:t>
          </a:r>
          <a:r>
            <a:rPr lang="pt-BR" dirty="0" smtClean="0"/>
            <a:t> (50%)</a:t>
          </a:r>
        </a:p>
        <a:p>
          <a:r>
            <a:rPr lang="pt-BR" dirty="0" smtClean="0"/>
            <a:t>R$ 547.190.471,01 </a:t>
          </a:r>
        </a:p>
      </dgm:t>
    </dgm:pt>
    <dgm:pt modelId="{F533EE07-61D2-47F6-BA69-57C85E242033}" type="parTrans" cxnId="{8C48C6BA-82D3-4F31-B90E-D9D59FA33AC8}">
      <dgm:prSet/>
      <dgm:spPr/>
      <dgm:t>
        <a:bodyPr/>
        <a:lstStyle/>
        <a:p>
          <a:endParaRPr lang="pt-BR"/>
        </a:p>
      </dgm:t>
    </dgm:pt>
    <dgm:pt modelId="{4093C828-1C4C-4BAD-9B4F-8ECECE48D409}" type="sibTrans" cxnId="{8C48C6BA-82D3-4F31-B90E-D9D59FA33AC8}">
      <dgm:prSet/>
      <dgm:spPr/>
      <dgm:t>
        <a:bodyPr/>
        <a:lstStyle/>
        <a:p>
          <a:endParaRPr lang="pt-BR"/>
        </a:p>
      </dgm:t>
    </dgm:pt>
    <dgm:pt modelId="{A358AC0E-601B-457B-8A38-35646A55845B}">
      <dgm:prSet phldrT="[Texto]" custT="1"/>
      <dgm:spPr/>
      <dgm:t>
        <a:bodyPr/>
        <a:lstStyle/>
        <a:p>
          <a:r>
            <a:rPr lang="pt-BR" sz="1700" dirty="0" smtClean="0"/>
            <a:t>Participantes</a:t>
          </a:r>
        </a:p>
        <a:p>
          <a:r>
            <a:rPr lang="pt-BR" sz="1400" dirty="0" smtClean="0"/>
            <a:t>R$ 185.145.418,24</a:t>
          </a:r>
        </a:p>
      </dgm:t>
    </dgm:pt>
    <dgm:pt modelId="{1C8C2420-DDEC-4420-9E86-BC51F4219C3E}" type="parTrans" cxnId="{C6DCB625-257D-4C78-9904-8D5FAC16687A}">
      <dgm:prSet/>
      <dgm:spPr/>
      <dgm:t>
        <a:bodyPr/>
        <a:lstStyle/>
        <a:p>
          <a:endParaRPr lang="pt-BR"/>
        </a:p>
      </dgm:t>
    </dgm:pt>
    <dgm:pt modelId="{B7DCF3F5-D71B-4DF2-A684-D35A6F46A365}" type="sibTrans" cxnId="{C6DCB625-257D-4C78-9904-8D5FAC16687A}">
      <dgm:prSet/>
      <dgm:spPr/>
      <dgm:t>
        <a:bodyPr/>
        <a:lstStyle/>
        <a:p>
          <a:endParaRPr lang="pt-BR"/>
        </a:p>
      </dgm:t>
    </dgm:pt>
    <dgm:pt modelId="{DB4EF70C-AFB3-426C-825A-E0FE80A8F1E3}">
      <dgm:prSet phldrT="[Texto]" custT="1"/>
      <dgm:spPr/>
      <dgm:t>
        <a:bodyPr/>
        <a:lstStyle/>
        <a:p>
          <a:r>
            <a:rPr lang="pt-BR" sz="1800" dirty="0" smtClean="0"/>
            <a:t>Assistidos</a:t>
          </a:r>
        </a:p>
        <a:p>
          <a:r>
            <a:rPr lang="pt-BR" sz="1400" dirty="0" smtClean="0"/>
            <a:t>R$ 362.045.052,77</a:t>
          </a:r>
        </a:p>
      </dgm:t>
    </dgm:pt>
    <dgm:pt modelId="{7BA01C6F-E5BA-4266-8154-FCF63D7CF39F}" type="parTrans" cxnId="{A18C9C8C-E467-4FCA-8282-02F05A628F4E}">
      <dgm:prSet/>
      <dgm:spPr/>
      <dgm:t>
        <a:bodyPr/>
        <a:lstStyle/>
        <a:p>
          <a:endParaRPr lang="pt-BR"/>
        </a:p>
      </dgm:t>
    </dgm:pt>
    <dgm:pt modelId="{4C5FE0AE-005B-4E62-B904-A0956AE303E9}" type="sibTrans" cxnId="{A18C9C8C-E467-4FCA-8282-02F05A628F4E}">
      <dgm:prSet/>
      <dgm:spPr/>
      <dgm:t>
        <a:bodyPr/>
        <a:lstStyle/>
        <a:p>
          <a:endParaRPr lang="pt-BR"/>
        </a:p>
      </dgm:t>
    </dgm:pt>
    <dgm:pt modelId="{DF97671D-7FD6-41B7-9A6F-D14D0AAF31D3}">
      <dgm:prSet phldrT="[Texto]"/>
      <dgm:spPr/>
      <dgm:t>
        <a:bodyPr/>
        <a:lstStyle/>
        <a:p>
          <a:r>
            <a:rPr lang="pt-BR" dirty="0" smtClean="0"/>
            <a:t>Patrocinadora (41,3433%)</a:t>
          </a:r>
        </a:p>
        <a:p>
          <a:r>
            <a:rPr lang="pt-BR" dirty="0" smtClean="0"/>
            <a:t>R$ 452.453.196,00 </a:t>
          </a:r>
        </a:p>
      </dgm:t>
    </dgm:pt>
    <dgm:pt modelId="{AEDD2591-DB99-4B42-849B-F7DA4CEED4A5}" type="sibTrans" cxnId="{571BD1E7-7A42-447E-A59F-3624026B15DE}">
      <dgm:prSet/>
      <dgm:spPr/>
      <dgm:t>
        <a:bodyPr/>
        <a:lstStyle/>
        <a:p>
          <a:endParaRPr lang="pt-BR"/>
        </a:p>
      </dgm:t>
    </dgm:pt>
    <dgm:pt modelId="{A4574906-9445-4227-A599-9139281F193A}" type="parTrans" cxnId="{571BD1E7-7A42-447E-A59F-3624026B15DE}">
      <dgm:prSet/>
      <dgm:spPr/>
      <dgm:t>
        <a:bodyPr/>
        <a:lstStyle/>
        <a:p>
          <a:endParaRPr lang="pt-BR"/>
        </a:p>
      </dgm:t>
    </dgm:pt>
    <dgm:pt modelId="{5C3BDE30-F30C-43B0-A5C2-3E587A22BB7D}">
      <dgm:prSet phldrT="[Texto]"/>
      <dgm:spPr/>
      <dgm:t>
        <a:bodyPr/>
        <a:lstStyle/>
        <a:p>
          <a:r>
            <a:rPr lang="pt-BR" dirty="0" smtClean="0"/>
            <a:t>Controverso (</a:t>
          </a:r>
          <a:r>
            <a:rPr lang="pt-BR" b="1" dirty="0" smtClean="0"/>
            <a:t>8,6567%</a:t>
          </a:r>
          <a:r>
            <a:rPr lang="pt-BR" dirty="0" smtClean="0"/>
            <a:t>)</a:t>
          </a:r>
        </a:p>
        <a:p>
          <a:r>
            <a:rPr lang="pt-BR" dirty="0" smtClean="0"/>
            <a:t>R$ 94.737.275,01 </a:t>
          </a:r>
        </a:p>
      </dgm:t>
    </dgm:pt>
    <dgm:pt modelId="{10447BC6-D057-4465-B62B-B0B0B72BC7BF}" type="parTrans" cxnId="{241DF58F-0F53-4B1A-ACA2-C7A246E9AB24}">
      <dgm:prSet/>
      <dgm:spPr/>
      <dgm:t>
        <a:bodyPr/>
        <a:lstStyle/>
        <a:p>
          <a:endParaRPr lang="pt-BR"/>
        </a:p>
      </dgm:t>
    </dgm:pt>
    <dgm:pt modelId="{40FD5F83-123F-4200-83D9-D3318D807798}" type="sibTrans" cxnId="{241DF58F-0F53-4B1A-ACA2-C7A246E9AB24}">
      <dgm:prSet/>
      <dgm:spPr/>
      <dgm:t>
        <a:bodyPr/>
        <a:lstStyle/>
        <a:p>
          <a:endParaRPr lang="pt-BR"/>
        </a:p>
      </dgm:t>
    </dgm:pt>
    <dgm:pt modelId="{CB0849EB-4812-4809-91A9-01F8796DAC59}" type="pres">
      <dgm:prSet presAssocID="{981DF558-B4AC-473F-90AB-759FD504024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85B4AA0-6F7D-44EA-A93F-909328861569}" type="pres">
      <dgm:prSet presAssocID="{AD06D280-6A26-4A6D-A781-1131035B1C77}" presName="vertOne" presStyleCnt="0"/>
      <dgm:spPr/>
    </dgm:pt>
    <dgm:pt modelId="{32D4776A-432A-4142-B62F-DC7F7B3F04E0}" type="pres">
      <dgm:prSet presAssocID="{AD06D280-6A26-4A6D-A781-1131035B1C77}" presName="txOne" presStyleLbl="node0" presStyleIdx="0" presStyleCnt="1" custScaleY="14795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84CB4ED-E84C-4211-8274-FDC9BE290E5E}" type="pres">
      <dgm:prSet presAssocID="{AD06D280-6A26-4A6D-A781-1131035B1C77}" presName="parTransOne" presStyleCnt="0"/>
      <dgm:spPr/>
    </dgm:pt>
    <dgm:pt modelId="{DCC8B0B4-A81A-4C48-9E41-B4C0A5A33306}" type="pres">
      <dgm:prSet presAssocID="{AD06D280-6A26-4A6D-A781-1131035B1C77}" presName="horzOne" presStyleCnt="0"/>
      <dgm:spPr/>
    </dgm:pt>
    <dgm:pt modelId="{63C866E7-C9E3-45A4-A51C-D8DF6FFDFC22}" type="pres">
      <dgm:prSet presAssocID="{CCE77DFE-A90A-4C79-8897-F7BB92642A76}" presName="vertTwo" presStyleCnt="0"/>
      <dgm:spPr/>
    </dgm:pt>
    <dgm:pt modelId="{07B06B6D-E159-4981-B54E-0CBF3D683CEE}" type="pres">
      <dgm:prSet presAssocID="{CCE77DFE-A90A-4C79-8897-F7BB92642A76}" presName="txTwo" presStyleLbl="node2" presStyleIdx="0" presStyleCnt="3" custScaleX="1009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F407FC-B2EE-43F1-9C33-F94351F1D266}" type="pres">
      <dgm:prSet presAssocID="{CCE77DFE-A90A-4C79-8897-F7BB92642A76}" presName="parTransTwo" presStyleCnt="0"/>
      <dgm:spPr/>
    </dgm:pt>
    <dgm:pt modelId="{95667ED1-3464-48C1-8026-CBF1F85F6C25}" type="pres">
      <dgm:prSet presAssocID="{CCE77DFE-A90A-4C79-8897-F7BB92642A76}" presName="horzTwo" presStyleCnt="0"/>
      <dgm:spPr/>
    </dgm:pt>
    <dgm:pt modelId="{5DAE2D13-0D66-4235-8CE2-8C62A569E352}" type="pres">
      <dgm:prSet presAssocID="{A358AC0E-601B-457B-8A38-35646A55845B}" presName="vertThree" presStyleCnt="0"/>
      <dgm:spPr/>
    </dgm:pt>
    <dgm:pt modelId="{ACA76901-0F19-4074-98FD-DEEC93A91A64}" type="pres">
      <dgm:prSet presAssocID="{A358AC0E-601B-457B-8A38-35646A55845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7400C8B-6E6B-4C69-8689-FAF03253C0CF}" type="pres">
      <dgm:prSet presAssocID="{A358AC0E-601B-457B-8A38-35646A55845B}" presName="horzThree" presStyleCnt="0"/>
      <dgm:spPr/>
    </dgm:pt>
    <dgm:pt modelId="{20473BAF-D165-4E29-B83F-92388F10EAA1}" type="pres">
      <dgm:prSet presAssocID="{B7DCF3F5-D71B-4DF2-A684-D35A6F46A365}" presName="sibSpaceThree" presStyleCnt="0"/>
      <dgm:spPr/>
    </dgm:pt>
    <dgm:pt modelId="{529926CC-A453-4646-B51C-F48F5AB0255B}" type="pres">
      <dgm:prSet presAssocID="{DB4EF70C-AFB3-426C-825A-E0FE80A8F1E3}" presName="vertThree" presStyleCnt="0"/>
      <dgm:spPr/>
    </dgm:pt>
    <dgm:pt modelId="{CE92DFAB-97F4-4F14-9632-BEA9DC3B00BF}" type="pres">
      <dgm:prSet presAssocID="{DB4EF70C-AFB3-426C-825A-E0FE80A8F1E3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8D7CBC-B0D7-44F2-B55A-54FC06424C0A}" type="pres">
      <dgm:prSet presAssocID="{DB4EF70C-AFB3-426C-825A-E0FE80A8F1E3}" presName="horzThree" presStyleCnt="0"/>
      <dgm:spPr/>
    </dgm:pt>
    <dgm:pt modelId="{0832D2CD-C9BB-4C41-8583-B03A0367847A}" type="pres">
      <dgm:prSet presAssocID="{4093C828-1C4C-4BAD-9B4F-8ECECE48D409}" presName="sibSpaceTwo" presStyleCnt="0"/>
      <dgm:spPr/>
    </dgm:pt>
    <dgm:pt modelId="{9459E6AF-0947-40D9-9263-DDDB1AD409B9}" type="pres">
      <dgm:prSet presAssocID="{DF97671D-7FD6-41B7-9A6F-D14D0AAF31D3}" presName="vertTwo" presStyleCnt="0"/>
      <dgm:spPr/>
    </dgm:pt>
    <dgm:pt modelId="{32A2E4A9-15BB-4BCD-A1B3-9DB4C1AFE041}" type="pres">
      <dgm:prSet presAssocID="{DF97671D-7FD6-41B7-9A6F-D14D0AAF31D3}" presName="txTwo" presStyleLbl="node2" presStyleIdx="1" presStyleCnt="3" custScaleX="202323" custLinFactNeighborX="213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8A3CC0-BADF-4BC7-8EAB-5048A3A9A8CA}" type="pres">
      <dgm:prSet presAssocID="{DF97671D-7FD6-41B7-9A6F-D14D0AAF31D3}" presName="horzTwo" presStyleCnt="0"/>
      <dgm:spPr/>
    </dgm:pt>
    <dgm:pt modelId="{41C65CB1-C597-4567-AE2D-01FFAB205F2E}" type="pres">
      <dgm:prSet presAssocID="{AEDD2591-DB99-4B42-849B-F7DA4CEED4A5}" presName="sibSpaceTwo" presStyleCnt="0"/>
      <dgm:spPr/>
    </dgm:pt>
    <dgm:pt modelId="{ACD1FF0D-4F3C-4395-B7F4-89DFA54ACD6C}" type="pres">
      <dgm:prSet presAssocID="{5C3BDE30-F30C-43B0-A5C2-3E587A22BB7D}" presName="vertTwo" presStyleCnt="0"/>
      <dgm:spPr/>
    </dgm:pt>
    <dgm:pt modelId="{BED40E10-6BB7-4A89-B381-041F183A9EEF}" type="pres">
      <dgm:prSet presAssocID="{5C3BDE30-F30C-43B0-A5C2-3E587A22BB7D}" presName="txTwo" presStyleLbl="node2" presStyleIdx="2" presStyleCnt="3" custScaleX="18172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134C34-A9E5-4A77-878A-6036F8C4C177}" type="pres">
      <dgm:prSet presAssocID="{5C3BDE30-F30C-43B0-A5C2-3E587A22BB7D}" presName="horzTwo" presStyleCnt="0"/>
      <dgm:spPr/>
    </dgm:pt>
  </dgm:ptLst>
  <dgm:cxnLst>
    <dgm:cxn modelId="{C6DCB625-257D-4C78-9904-8D5FAC16687A}" srcId="{CCE77DFE-A90A-4C79-8897-F7BB92642A76}" destId="{A358AC0E-601B-457B-8A38-35646A55845B}" srcOrd="0" destOrd="0" parTransId="{1C8C2420-DDEC-4420-9E86-BC51F4219C3E}" sibTransId="{B7DCF3F5-D71B-4DF2-A684-D35A6F46A365}"/>
    <dgm:cxn modelId="{A18C9C8C-E467-4FCA-8282-02F05A628F4E}" srcId="{CCE77DFE-A90A-4C79-8897-F7BB92642A76}" destId="{DB4EF70C-AFB3-426C-825A-E0FE80A8F1E3}" srcOrd="1" destOrd="0" parTransId="{7BA01C6F-E5BA-4266-8154-FCF63D7CF39F}" sibTransId="{4C5FE0AE-005B-4E62-B904-A0956AE303E9}"/>
    <dgm:cxn modelId="{A567E88B-1202-41C8-B523-6F1E5E3F63DF}" type="presOf" srcId="{981DF558-B4AC-473F-90AB-759FD5040248}" destId="{CB0849EB-4812-4809-91A9-01F8796DAC59}" srcOrd="0" destOrd="0" presId="urn:microsoft.com/office/officeart/2005/8/layout/hierarchy4"/>
    <dgm:cxn modelId="{81C2C66D-8F40-413E-88E7-6CFEE8D22A46}" type="presOf" srcId="{DF97671D-7FD6-41B7-9A6F-D14D0AAF31D3}" destId="{32A2E4A9-15BB-4BCD-A1B3-9DB4C1AFE041}" srcOrd="0" destOrd="0" presId="urn:microsoft.com/office/officeart/2005/8/layout/hierarchy4"/>
    <dgm:cxn modelId="{DFACF26C-62C4-4FFF-A251-862912AC679D}" type="presOf" srcId="{CCE77DFE-A90A-4C79-8897-F7BB92642A76}" destId="{07B06B6D-E159-4981-B54E-0CBF3D683CEE}" srcOrd="0" destOrd="0" presId="urn:microsoft.com/office/officeart/2005/8/layout/hierarchy4"/>
    <dgm:cxn modelId="{8C48C6BA-82D3-4F31-B90E-D9D59FA33AC8}" srcId="{AD06D280-6A26-4A6D-A781-1131035B1C77}" destId="{CCE77DFE-A90A-4C79-8897-F7BB92642A76}" srcOrd="0" destOrd="0" parTransId="{F533EE07-61D2-47F6-BA69-57C85E242033}" sibTransId="{4093C828-1C4C-4BAD-9B4F-8ECECE48D409}"/>
    <dgm:cxn modelId="{619B0AD3-BE8C-452E-8EC8-5D2BCA2BACCC}" type="presOf" srcId="{5C3BDE30-F30C-43B0-A5C2-3E587A22BB7D}" destId="{BED40E10-6BB7-4A89-B381-041F183A9EEF}" srcOrd="0" destOrd="0" presId="urn:microsoft.com/office/officeart/2005/8/layout/hierarchy4"/>
    <dgm:cxn modelId="{506457C1-3695-44F2-A9A4-C99765B2C41E}" type="presOf" srcId="{DB4EF70C-AFB3-426C-825A-E0FE80A8F1E3}" destId="{CE92DFAB-97F4-4F14-9632-BEA9DC3B00BF}" srcOrd="0" destOrd="0" presId="urn:microsoft.com/office/officeart/2005/8/layout/hierarchy4"/>
    <dgm:cxn modelId="{52A55C84-974E-43CC-97A2-3D07025F7F76}" type="presOf" srcId="{A358AC0E-601B-457B-8A38-35646A55845B}" destId="{ACA76901-0F19-4074-98FD-DEEC93A91A64}" srcOrd="0" destOrd="0" presId="urn:microsoft.com/office/officeart/2005/8/layout/hierarchy4"/>
    <dgm:cxn modelId="{65F4182F-75EE-49B9-A2FB-4C34893E5842}" srcId="{981DF558-B4AC-473F-90AB-759FD5040248}" destId="{AD06D280-6A26-4A6D-A781-1131035B1C77}" srcOrd="0" destOrd="0" parTransId="{F294B63B-D430-4883-9BA1-CECD52A710A1}" sibTransId="{676AFF9D-B90A-417C-A850-EE8F9F559193}"/>
    <dgm:cxn modelId="{241DF58F-0F53-4B1A-ACA2-C7A246E9AB24}" srcId="{AD06D280-6A26-4A6D-A781-1131035B1C77}" destId="{5C3BDE30-F30C-43B0-A5C2-3E587A22BB7D}" srcOrd="2" destOrd="0" parTransId="{10447BC6-D057-4465-B62B-B0B0B72BC7BF}" sibTransId="{40FD5F83-123F-4200-83D9-D3318D807798}"/>
    <dgm:cxn modelId="{571BD1E7-7A42-447E-A59F-3624026B15DE}" srcId="{AD06D280-6A26-4A6D-A781-1131035B1C77}" destId="{DF97671D-7FD6-41B7-9A6F-D14D0AAF31D3}" srcOrd="1" destOrd="0" parTransId="{A4574906-9445-4227-A599-9139281F193A}" sibTransId="{AEDD2591-DB99-4B42-849B-F7DA4CEED4A5}"/>
    <dgm:cxn modelId="{2454ECD0-24D9-4C6E-8B12-AA77DCA1E768}" type="presOf" srcId="{AD06D280-6A26-4A6D-A781-1131035B1C77}" destId="{32D4776A-432A-4142-B62F-DC7F7B3F04E0}" srcOrd="0" destOrd="0" presId="urn:microsoft.com/office/officeart/2005/8/layout/hierarchy4"/>
    <dgm:cxn modelId="{13F4592D-B89E-4C54-9AFC-243D85B7E52F}" type="presParOf" srcId="{CB0849EB-4812-4809-91A9-01F8796DAC59}" destId="{F85B4AA0-6F7D-44EA-A93F-909328861569}" srcOrd="0" destOrd="0" presId="urn:microsoft.com/office/officeart/2005/8/layout/hierarchy4"/>
    <dgm:cxn modelId="{E679E8A8-CF5F-4897-9F6D-ADFF8209EB36}" type="presParOf" srcId="{F85B4AA0-6F7D-44EA-A93F-909328861569}" destId="{32D4776A-432A-4142-B62F-DC7F7B3F04E0}" srcOrd="0" destOrd="0" presId="urn:microsoft.com/office/officeart/2005/8/layout/hierarchy4"/>
    <dgm:cxn modelId="{650ED898-F6B3-43D9-A414-FEDCF29B7343}" type="presParOf" srcId="{F85B4AA0-6F7D-44EA-A93F-909328861569}" destId="{184CB4ED-E84C-4211-8274-FDC9BE290E5E}" srcOrd="1" destOrd="0" presId="urn:microsoft.com/office/officeart/2005/8/layout/hierarchy4"/>
    <dgm:cxn modelId="{BBC6399B-340B-4BA5-B389-DBCF75CFFAA0}" type="presParOf" srcId="{F85B4AA0-6F7D-44EA-A93F-909328861569}" destId="{DCC8B0B4-A81A-4C48-9E41-B4C0A5A33306}" srcOrd="2" destOrd="0" presId="urn:microsoft.com/office/officeart/2005/8/layout/hierarchy4"/>
    <dgm:cxn modelId="{FEC65C87-24FC-4371-B755-B555C3071003}" type="presParOf" srcId="{DCC8B0B4-A81A-4C48-9E41-B4C0A5A33306}" destId="{63C866E7-C9E3-45A4-A51C-D8DF6FFDFC22}" srcOrd="0" destOrd="0" presId="urn:microsoft.com/office/officeart/2005/8/layout/hierarchy4"/>
    <dgm:cxn modelId="{7CB99A0A-F5C2-4CD1-9DBE-9FD39D78035C}" type="presParOf" srcId="{63C866E7-C9E3-45A4-A51C-D8DF6FFDFC22}" destId="{07B06B6D-E159-4981-B54E-0CBF3D683CEE}" srcOrd="0" destOrd="0" presId="urn:microsoft.com/office/officeart/2005/8/layout/hierarchy4"/>
    <dgm:cxn modelId="{26D4F7DC-E9C2-45CB-B50D-EA2124DD2E58}" type="presParOf" srcId="{63C866E7-C9E3-45A4-A51C-D8DF6FFDFC22}" destId="{10F407FC-B2EE-43F1-9C33-F94351F1D266}" srcOrd="1" destOrd="0" presId="urn:microsoft.com/office/officeart/2005/8/layout/hierarchy4"/>
    <dgm:cxn modelId="{90E8A639-788B-434D-BC53-2FD899D6744C}" type="presParOf" srcId="{63C866E7-C9E3-45A4-A51C-D8DF6FFDFC22}" destId="{95667ED1-3464-48C1-8026-CBF1F85F6C25}" srcOrd="2" destOrd="0" presId="urn:microsoft.com/office/officeart/2005/8/layout/hierarchy4"/>
    <dgm:cxn modelId="{DA86DA7B-4DC2-44D4-98EB-87E8F950167B}" type="presParOf" srcId="{95667ED1-3464-48C1-8026-CBF1F85F6C25}" destId="{5DAE2D13-0D66-4235-8CE2-8C62A569E352}" srcOrd="0" destOrd="0" presId="urn:microsoft.com/office/officeart/2005/8/layout/hierarchy4"/>
    <dgm:cxn modelId="{239519F1-5468-4E6D-93CE-D32C54290870}" type="presParOf" srcId="{5DAE2D13-0D66-4235-8CE2-8C62A569E352}" destId="{ACA76901-0F19-4074-98FD-DEEC93A91A64}" srcOrd="0" destOrd="0" presId="urn:microsoft.com/office/officeart/2005/8/layout/hierarchy4"/>
    <dgm:cxn modelId="{660626CF-CCCF-4FE9-BFC3-90759E5EA6BE}" type="presParOf" srcId="{5DAE2D13-0D66-4235-8CE2-8C62A569E352}" destId="{F7400C8B-6E6B-4C69-8689-FAF03253C0CF}" srcOrd="1" destOrd="0" presId="urn:microsoft.com/office/officeart/2005/8/layout/hierarchy4"/>
    <dgm:cxn modelId="{3133F004-990A-4A3C-A432-2C73F333667F}" type="presParOf" srcId="{95667ED1-3464-48C1-8026-CBF1F85F6C25}" destId="{20473BAF-D165-4E29-B83F-92388F10EAA1}" srcOrd="1" destOrd="0" presId="urn:microsoft.com/office/officeart/2005/8/layout/hierarchy4"/>
    <dgm:cxn modelId="{A5D77B23-3458-4F47-AC08-A3B61B506EA4}" type="presParOf" srcId="{95667ED1-3464-48C1-8026-CBF1F85F6C25}" destId="{529926CC-A453-4646-B51C-F48F5AB0255B}" srcOrd="2" destOrd="0" presId="urn:microsoft.com/office/officeart/2005/8/layout/hierarchy4"/>
    <dgm:cxn modelId="{D19F0A2B-F4FA-47D2-A38D-8B59B4582DD1}" type="presParOf" srcId="{529926CC-A453-4646-B51C-F48F5AB0255B}" destId="{CE92DFAB-97F4-4F14-9632-BEA9DC3B00BF}" srcOrd="0" destOrd="0" presId="urn:microsoft.com/office/officeart/2005/8/layout/hierarchy4"/>
    <dgm:cxn modelId="{A98C7942-70EC-4E54-B343-AD87FC09E09A}" type="presParOf" srcId="{529926CC-A453-4646-B51C-F48F5AB0255B}" destId="{AF8D7CBC-B0D7-44F2-B55A-54FC06424C0A}" srcOrd="1" destOrd="0" presId="urn:microsoft.com/office/officeart/2005/8/layout/hierarchy4"/>
    <dgm:cxn modelId="{708FAD37-AEE4-46FA-9A99-20DD0C51AEE5}" type="presParOf" srcId="{DCC8B0B4-A81A-4C48-9E41-B4C0A5A33306}" destId="{0832D2CD-C9BB-4C41-8583-B03A0367847A}" srcOrd="1" destOrd="0" presId="urn:microsoft.com/office/officeart/2005/8/layout/hierarchy4"/>
    <dgm:cxn modelId="{A10390A9-111D-49E7-8025-BD0A8C0AEF30}" type="presParOf" srcId="{DCC8B0B4-A81A-4C48-9E41-B4C0A5A33306}" destId="{9459E6AF-0947-40D9-9263-DDDB1AD409B9}" srcOrd="2" destOrd="0" presId="urn:microsoft.com/office/officeart/2005/8/layout/hierarchy4"/>
    <dgm:cxn modelId="{F01F1B9E-D11D-4DDB-B700-225ABDAE85E9}" type="presParOf" srcId="{9459E6AF-0947-40D9-9263-DDDB1AD409B9}" destId="{32A2E4A9-15BB-4BCD-A1B3-9DB4C1AFE041}" srcOrd="0" destOrd="0" presId="urn:microsoft.com/office/officeart/2005/8/layout/hierarchy4"/>
    <dgm:cxn modelId="{D7787E27-7C8A-4EDB-8354-C1AB681B8BC9}" type="presParOf" srcId="{9459E6AF-0947-40D9-9263-DDDB1AD409B9}" destId="{938A3CC0-BADF-4BC7-8EAB-5048A3A9A8CA}" srcOrd="1" destOrd="0" presId="urn:microsoft.com/office/officeart/2005/8/layout/hierarchy4"/>
    <dgm:cxn modelId="{FED907D6-C595-4B9D-8AAE-3499DEF8C630}" type="presParOf" srcId="{DCC8B0B4-A81A-4C48-9E41-B4C0A5A33306}" destId="{41C65CB1-C597-4567-AE2D-01FFAB205F2E}" srcOrd="3" destOrd="0" presId="urn:microsoft.com/office/officeart/2005/8/layout/hierarchy4"/>
    <dgm:cxn modelId="{B35BA951-4F96-465D-8A01-B3227A4C82AD}" type="presParOf" srcId="{DCC8B0B4-A81A-4C48-9E41-B4C0A5A33306}" destId="{ACD1FF0D-4F3C-4395-B7F4-89DFA54ACD6C}" srcOrd="4" destOrd="0" presId="urn:microsoft.com/office/officeart/2005/8/layout/hierarchy4"/>
    <dgm:cxn modelId="{D3CA4C5A-EBD5-4656-AC0D-EC75C588387C}" type="presParOf" srcId="{ACD1FF0D-4F3C-4395-B7F4-89DFA54ACD6C}" destId="{BED40E10-6BB7-4A89-B381-041F183A9EEF}" srcOrd="0" destOrd="0" presId="urn:microsoft.com/office/officeart/2005/8/layout/hierarchy4"/>
    <dgm:cxn modelId="{F81C3C96-A1C2-423C-BA3C-27C7126523A5}" type="presParOf" srcId="{ACD1FF0D-4F3C-4395-B7F4-89DFA54ACD6C}" destId="{20134C34-A9E5-4A77-878A-6036F8C4C17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4776A-432A-4142-B62F-DC7F7B3F04E0}">
      <dsp:nvSpPr>
        <dsp:cNvPr id="0" name=""/>
        <dsp:cNvSpPr/>
      </dsp:nvSpPr>
      <dsp:spPr>
        <a:xfrm>
          <a:off x="306" y="1257"/>
          <a:ext cx="8564515" cy="13351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Déficit Técnico Ajustado 31/12/15 : </a:t>
          </a:r>
          <a:r>
            <a:rPr lang="pt-BR" sz="2000" b="1" kern="1200" dirty="0" smtClean="0"/>
            <a:t>R$ 929.488.409,61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Déficit Técnico Ajustado 31/07/17 : </a:t>
          </a:r>
          <a:r>
            <a:rPr lang="pt-BR" sz="2000" b="1" kern="1200" dirty="0" smtClean="0"/>
            <a:t>R$ 1.094.380.942,01</a:t>
          </a:r>
        </a:p>
      </dsp:txBody>
      <dsp:txXfrm>
        <a:off x="39411" y="40362"/>
        <a:ext cx="8486305" cy="1256949"/>
      </dsp:txXfrm>
    </dsp:sp>
    <dsp:sp modelId="{07B06B6D-E159-4981-B54E-0CBF3D683CEE}">
      <dsp:nvSpPr>
        <dsp:cNvPr id="0" name=""/>
        <dsp:cNvSpPr/>
      </dsp:nvSpPr>
      <dsp:spPr>
        <a:xfrm>
          <a:off x="8666" y="1463823"/>
          <a:ext cx="4282990" cy="902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 smtClean="0"/>
            <a:t>Partic</a:t>
          </a:r>
          <a:r>
            <a:rPr lang="pt-BR" sz="2000" kern="1200" dirty="0" smtClean="0"/>
            <a:t>/</a:t>
          </a:r>
          <a:r>
            <a:rPr lang="pt-BR" sz="2000" kern="1200" dirty="0" err="1" smtClean="0"/>
            <a:t>Assist</a:t>
          </a:r>
          <a:r>
            <a:rPr lang="pt-BR" sz="2000" kern="1200" dirty="0" smtClean="0"/>
            <a:t>* (</a:t>
          </a:r>
          <a:r>
            <a:rPr lang="pt-BR" sz="2000" b="1" kern="1200" dirty="0" smtClean="0"/>
            <a:t>58,6567%</a:t>
          </a:r>
          <a:r>
            <a:rPr lang="pt-BR" sz="2000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R$ 641.927.746,01 </a:t>
          </a:r>
        </a:p>
      </dsp:txBody>
      <dsp:txXfrm>
        <a:off x="35097" y="1490254"/>
        <a:ext cx="4230128" cy="849547"/>
      </dsp:txXfrm>
    </dsp:sp>
    <dsp:sp modelId="{ACA76901-0F19-4074-98FD-DEEC93A91A64}">
      <dsp:nvSpPr>
        <dsp:cNvPr id="0" name=""/>
        <dsp:cNvSpPr/>
      </dsp:nvSpPr>
      <dsp:spPr>
        <a:xfrm>
          <a:off x="8666" y="2493638"/>
          <a:ext cx="2097448" cy="9024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Participantes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R$ 217.200.385,08</a:t>
          </a:r>
        </a:p>
      </dsp:txBody>
      <dsp:txXfrm>
        <a:off x="35097" y="2520069"/>
        <a:ext cx="2044586" cy="849547"/>
      </dsp:txXfrm>
    </dsp:sp>
    <dsp:sp modelId="{CE92DFAB-97F4-4F14-9632-BEA9DC3B00BF}">
      <dsp:nvSpPr>
        <dsp:cNvPr id="0" name=""/>
        <dsp:cNvSpPr/>
      </dsp:nvSpPr>
      <dsp:spPr>
        <a:xfrm>
          <a:off x="2194208" y="2493638"/>
          <a:ext cx="2097448" cy="9024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Assistidos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R$ 424.727.360,93</a:t>
          </a:r>
        </a:p>
      </dsp:txBody>
      <dsp:txXfrm>
        <a:off x="2220639" y="2520069"/>
        <a:ext cx="2044586" cy="849547"/>
      </dsp:txXfrm>
    </dsp:sp>
    <dsp:sp modelId="{32A2E4A9-15BB-4BCD-A1B3-9DB4C1AFE041}">
      <dsp:nvSpPr>
        <dsp:cNvPr id="0" name=""/>
        <dsp:cNvSpPr/>
      </dsp:nvSpPr>
      <dsp:spPr>
        <a:xfrm>
          <a:off x="4467842" y="1463823"/>
          <a:ext cx="4088619" cy="902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Patrocinadora* (</a:t>
          </a:r>
          <a:r>
            <a:rPr lang="pt-BR" sz="2000" b="1" kern="1200" dirty="0" smtClean="0"/>
            <a:t>41,3433%</a:t>
          </a:r>
          <a:r>
            <a:rPr lang="pt-BR" sz="2000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R$ 452.453.196,00 </a:t>
          </a:r>
        </a:p>
      </dsp:txBody>
      <dsp:txXfrm>
        <a:off x="4494273" y="1490254"/>
        <a:ext cx="4035757" cy="849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4776A-432A-4142-B62F-DC7F7B3F04E0}">
      <dsp:nvSpPr>
        <dsp:cNvPr id="0" name=""/>
        <dsp:cNvSpPr/>
      </dsp:nvSpPr>
      <dsp:spPr>
        <a:xfrm>
          <a:off x="5330" y="2846"/>
          <a:ext cx="8238475" cy="13376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Déficit Técnico Ajustado 31/12/15 : </a:t>
          </a:r>
          <a:r>
            <a:rPr lang="pt-BR" sz="2000" b="1" kern="1200" dirty="0" smtClean="0"/>
            <a:t>R$ 929.488.409,61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Déficit Técnico Ajustado 31/07/17 : </a:t>
          </a:r>
          <a:r>
            <a:rPr lang="pt-BR" sz="2000" b="1" kern="1200" dirty="0" smtClean="0"/>
            <a:t>R$ 1.094.380.942,01</a:t>
          </a:r>
        </a:p>
      </dsp:txBody>
      <dsp:txXfrm>
        <a:off x="44507" y="42023"/>
        <a:ext cx="8160121" cy="1259259"/>
      </dsp:txXfrm>
    </dsp:sp>
    <dsp:sp modelId="{07B06B6D-E159-4981-B54E-0CBF3D683CEE}">
      <dsp:nvSpPr>
        <dsp:cNvPr id="0" name=""/>
        <dsp:cNvSpPr/>
      </dsp:nvSpPr>
      <dsp:spPr>
        <a:xfrm>
          <a:off x="13371" y="1463391"/>
          <a:ext cx="2791964" cy="904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err="1" smtClean="0"/>
            <a:t>Partic</a:t>
          </a:r>
          <a:r>
            <a:rPr lang="pt-BR" sz="1900" kern="1200" dirty="0" smtClean="0"/>
            <a:t>/</a:t>
          </a:r>
          <a:r>
            <a:rPr lang="pt-BR" sz="1900" kern="1200" dirty="0" err="1" smtClean="0"/>
            <a:t>Assist</a:t>
          </a:r>
          <a:r>
            <a:rPr lang="pt-BR" sz="1900" kern="1200" dirty="0" smtClean="0"/>
            <a:t> (50%)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R$ 547.190.471,01 </a:t>
          </a:r>
        </a:p>
      </dsp:txBody>
      <dsp:txXfrm>
        <a:off x="39850" y="1489870"/>
        <a:ext cx="2739006" cy="851109"/>
      </dsp:txXfrm>
    </dsp:sp>
    <dsp:sp modelId="{ACA76901-0F19-4074-98FD-DEEC93A91A64}">
      <dsp:nvSpPr>
        <dsp:cNvPr id="0" name=""/>
        <dsp:cNvSpPr/>
      </dsp:nvSpPr>
      <dsp:spPr>
        <a:xfrm>
          <a:off x="26152" y="2490390"/>
          <a:ext cx="1354751" cy="904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Participantes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R$ 185.145.418,24</a:t>
          </a:r>
        </a:p>
      </dsp:txBody>
      <dsp:txXfrm>
        <a:off x="52631" y="2516869"/>
        <a:ext cx="1301793" cy="851109"/>
      </dsp:txXfrm>
    </dsp:sp>
    <dsp:sp modelId="{CE92DFAB-97F4-4F14-9632-BEA9DC3B00BF}">
      <dsp:nvSpPr>
        <dsp:cNvPr id="0" name=""/>
        <dsp:cNvSpPr/>
      </dsp:nvSpPr>
      <dsp:spPr>
        <a:xfrm>
          <a:off x="1437803" y="2490390"/>
          <a:ext cx="1354751" cy="904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Assistidos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R$ 362.045.052,77</a:t>
          </a:r>
        </a:p>
      </dsp:txBody>
      <dsp:txXfrm>
        <a:off x="1464282" y="2516869"/>
        <a:ext cx="1301793" cy="851109"/>
      </dsp:txXfrm>
    </dsp:sp>
    <dsp:sp modelId="{32A2E4A9-15BB-4BCD-A1B3-9DB4C1AFE041}">
      <dsp:nvSpPr>
        <dsp:cNvPr id="0" name=""/>
        <dsp:cNvSpPr/>
      </dsp:nvSpPr>
      <dsp:spPr>
        <a:xfrm>
          <a:off x="2948073" y="1463391"/>
          <a:ext cx="2740974" cy="904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Patrocinadora (41,3433%)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R$ 452.453.196,00 </a:t>
          </a:r>
        </a:p>
      </dsp:txBody>
      <dsp:txXfrm>
        <a:off x="2974552" y="1489870"/>
        <a:ext cx="2688016" cy="851109"/>
      </dsp:txXfrm>
    </dsp:sp>
    <dsp:sp modelId="{BED40E10-6BB7-4A89-B381-041F183A9EEF}">
      <dsp:nvSpPr>
        <dsp:cNvPr id="0" name=""/>
        <dsp:cNvSpPr/>
      </dsp:nvSpPr>
      <dsp:spPr>
        <a:xfrm>
          <a:off x="5773909" y="1463391"/>
          <a:ext cx="2461855" cy="904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Controverso (</a:t>
          </a:r>
          <a:r>
            <a:rPr lang="pt-BR" sz="1900" b="1" kern="1200" dirty="0" smtClean="0"/>
            <a:t>8,6567%</a:t>
          </a:r>
          <a:r>
            <a:rPr lang="pt-BR" sz="1900" kern="1200" dirty="0" smtClean="0"/>
            <a:t>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R$ 94.737.275,01 </a:t>
          </a:r>
        </a:p>
      </dsp:txBody>
      <dsp:txXfrm>
        <a:off x="5800388" y="1489870"/>
        <a:ext cx="2408897" cy="851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0.33661</cdr:x>
      <cdr:y>0.19448</cdr:y>
    </cdr:from>
    <cdr:to>
      <cdr:x>0.37087</cdr:x>
      <cdr:y>0.99972</cdr:y>
    </cdr:to>
    <cdr:sp macro="" textlink="">
      <cdr:nvSpPr>
        <cdr:cNvPr id="2" name="CaixaDeTexto 1"/>
        <cdr:cNvSpPr txBox="1"/>
      </cdr:nvSpPr>
      <cdr:spPr>
        <a:xfrm xmlns:a="http://schemas.openxmlformats.org/drawingml/2006/main" rot="17751722">
          <a:off x="2009584" y="1577916"/>
          <a:ext cx="233546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err="1" smtClean="0"/>
            <a:t>Pagamento</a:t>
          </a:r>
          <a:r>
            <a:rPr lang="en-US" sz="1400" b="1" dirty="0" smtClean="0"/>
            <a:t> </a:t>
          </a:r>
          <a:r>
            <a:rPr lang="en-US" sz="1400" b="1" dirty="0" err="1" smtClean="0"/>
            <a:t>dívida</a:t>
          </a:r>
          <a:r>
            <a:rPr lang="en-US" sz="1400" b="1" dirty="0" smtClean="0"/>
            <a:t> CAIXA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F30B9-39E5-4483-B029-E6E11267FC04}" type="datetimeFigureOut">
              <a:rPr lang="pt-BR" smtClean="0"/>
              <a:t>26/11/17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781F3-9C55-4879-BB94-9DF15F8BAD2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1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81F3-9C55-4879-BB94-9DF15F8BAD2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46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AAAB6-059A-49FD-8EC5-E925DE0159D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066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AAAB6-059A-49FD-8EC5-E925DE0159D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28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81F3-9C55-4879-BB94-9DF15F8BAD2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86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81F3-9C55-4879-BB94-9DF15F8BAD2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34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Seguem as principais causas do resultado dos planos no exercício: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REG/REPLAN modalidade não Saldada: o resultado foi impactado negativamente em R$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85.476 mil pela evolução do déficit em função do desequilíbrio acumulado e em R$ 30.703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relativos ao contencioso jurídico. Já o resultado de investimentos evoluiu acima da meta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atuarial gerando um resultado positivo de 19.943 mil, assim como as obrigações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previdenciais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incluindo a evolução das provisões matemáticas e seu respectivo fluxo de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recebimento de contribuições e pagamento de benefícios, que tiveram desempenho em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patamar inferior a meta atuarial, registrando um impacto positivo no plano em R$ 64.938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plano de equacionamento referente ao déficit acumulado ate 2015, no valor mínimo de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R$ 929.499 mu (principal), correspondendo ao valor atualizado pela meta ate julho/2017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R$ 1.094.327 mil tinha seu prazo normal de aprovação até dezembro de 2016. Apesar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plano ter sido aprovado no âmbito da Fundação, há a necessidade de revisão em seu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custeio para adequação da metodologia empregada em função de posicionamento da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PREVIC sobre a paridade contributiva entre a patrocinadora e os participantes assistidos.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Nesse sentido, foi assinado Termo de Ajustamento de Conduta - TAC entre a FUNCEF 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PREVIC, o qual indica prazo de 120 dias para a aprovação do equacionamento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resultado deficitário acumulado até 2015, de forma que o valor a ser equacionado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permanecera na rubrica de Equilíbrio Técnico ate a aprovação do equacionamento, que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deverá acontecer no segundo semestre de 2017.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REG/REPLAN modalidade Saldada: o déficit do exercício foi impactado, principalmente,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pelo crescimento do passivo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previdencial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acima da meta atuarial em R$ 44.897 mil,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contencioso em R$ 140.473 mil e pela evolução do déficit em função do desequilíbrio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acumulado em R$ 471.515 mil. Já o resultado de investimentos evoluiu acima da meta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atuarial, contribuindo positivamente para a resultado do plano em R$ 34.579 mil.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Novo Plano e REB, são planos estruturados na modalidade de Contribuição Variável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(CV), ou seja, e um plano misto que combina duas modalidades: Contribuição Definida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(CD) e Beneficio Definido (BD). Na fase de acumulação ou formação de reservas, a plano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de CD, consequentemente, não tem resultado superavitário ou deficitário, este exclusivo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parcela BD do plano, logo, as avaliações a seguir referem-se a parcela BD do plano.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Novo Plano teve resultado de investimentos acima da meta atuarial, impactando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positivamente no plano em R$ 15.763 mil. assim como o passivo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previdencial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benefícios concedidos em R$ 2.747 mil. A evolução do déficit em função do desequilíbrio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acumulado impactou negativamente em R$ 5.530 mil.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Novo Plano, massa EX-PMPP. o resultado foi impactado pelo contencioso jurídico, que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registrou uma evolução de 9,41 % nos provisionamentos contingenciais, totalizando R$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1.002 mil acima da meta atuarial e da variação do déficit em função do desequilíbrio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acumulado em R$ 1.686 mil. O passivo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previdencial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teve seu crescimento abaixo da meta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atuarial em R$ 324 mil e o resultado dos investimentos impactou positivamente em R$ 617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Mil.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Plano REB teve o resultado deficitário impactado pelo crescimento do contencioso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jurídico R$ 7.757 mil acima da meta atuarial, equivalente a 24,65%. A evolução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desequilíbrio acumulado contribuiu negativamente em R$ 806 mil, enquanto a rentabilidade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impactou positivamente em R$ 6.901 mil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81F3-9C55-4879-BB94-9DF15F8BAD21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56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4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4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5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6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3266-AA77-1145-8A8A-1F1745FAFD08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3BEC-3465-5548-AA31-9B908531E9BE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slide" Target="slide19.xml"/><Relationship Id="rId6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97335" y="1515230"/>
            <a:ext cx="8229600" cy="1848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 smtClean="0">
                <a:solidFill>
                  <a:schemeClr val="bg1"/>
                </a:solidFill>
              </a:rPr>
              <a:t>Apresentação Diretores Eleitos</a:t>
            </a:r>
          </a:p>
          <a:p>
            <a:r>
              <a:rPr lang="pt-BR" altLang="pt-BR" b="1" dirty="0" smtClean="0">
                <a:solidFill>
                  <a:schemeClr val="bg1"/>
                </a:solidFill>
              </a:rPr>
              <a:t/>
            </a:r>
            <a:br>
              <a:rPr lang="pt-BR" altLang="pt-BR" b="1" dirty="0" smtClean="0">
                <a:solidFill>
                  <a:schemeClr val="bg1"/>
                </a:solidFill>
              </a:rPr>
            </a:br>
            <a:r>
              <a:rPr lang="pt-BR" altLang="pt-BR" b="1" dirty="0" smtClean="0">
                <a:solidFill>
                  <a:schemeClr val="bg1"/>
                </a:solidFill>
              </a:rPr>
              <a:t>Situação FUNCEF</a:t>
            </a:r>
            <a:endParaRPr lang="pt-BR" altLang="pt-BR" sz="2700" b="1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92845" y="5733534"/>
            <a:ext cx="13757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chemeClr val="bg1"/>
                </a:solidFill>
              </a:rPr>
              <a:t>Outubro/2017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48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78732" y="1763080"/>
            <a:ext cx="8680166" cy="177168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57803" y="1836530"/>
            <a:ext cx="868016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1600" i="1" dirty="0" smtClean="0">
                <a:solidFill>
                  <a:schemeClr val="bg1"/>
                </a:solidFill>
              </a:rPr>
              <a:t>“</a:t>
            </a:r>
            <a:r>
              <a:rPr lang="pt-BR" sz="1600" i="1" dirty="0">
                <a:solidFill>
                  <a:schemeClr val="bg1"/>
                </a:solidFill>
              </a:rPr>
              <a:t>Art. 29. O resultado deficitário apurado no plano de benefícios deverá ser equacionado por participantes, assistidos e patrocinadores, </a:t>
            </a:r>
            <a:r>
              <a:rPr lang="pt-BR" sz="2000" b="1" i="1" dirty="0">
                <a:solidFill>
                  <a:schemeClr val="bg1"/>
                </a:solidFill>
              </a:rPr>
              <a:t>observada a proporção contributiva em relação às contribuições normais</a:t>
            </a:r>
            <a:r>
              <a:rPr lang="pt-BR" sz="1600" i="1" dirty="0">
                <a:solidFill>
                  <a:schemeClr val="bg1"/>
                </a:solidFill>
              </a:rPr>
              <a:t> vigentes no período em que for apurado o resultado, estabelecendo-se os montantes de cobertura atribuíveis aos patrocinadores, de um lado, e aos participantes e assistidos, de outro, sem prejuízo de ação regressiva contra dirigentes ou terceiros que tenham dado causa a dano ou prejuízo ao plano de benefícios administrado pela EFPC</a:t>
            </a:r>
            <a:r>
              <a:rPr lang="pt-BR" sz="1600" i="1" dirty="0" smtClean="0">
                <a:solidFill>
                  <a:schemeClr val="bg1"/>
                </a:solidFill>
              </a:rPr>
              <a:t>.</a:t>
            </a:r>
            <a:endParaRPr lang="pt-BR" sz="1600" dirty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t-BR" sz="1600" i="1" dirty="0">
                <a:solidFill>
                  <a:schemeClr val="bg1"/>
                </a:solidFill>
              </a:rPr>
              <a:t>§ 1º O equacionamento do resultado deficitário pelos participantes e assistidos, relativamente ao montante que lhes couber na divisão de que trata o caput deste artigo, deverá se dar considerando a reserva matemática individual ou o benefício efetivo ou projetado atribuível a cada um deles. </a:t>
            </a:r>
            <a:endParaRPr lang="pt-BR" sz="1600" dirty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endParaRPr lang="pt-BR" sz="1400" i="1" dirty="0">
              <a:solidFill>
                <a:srgbClr val="0D4098"/>
              </a:solidFill>
            </a:endParaRPr>
          </a:p>
          <a:p>
            <a:pPr algn="just">
              <a:spcAft>
                <a:spcPts val="0"/>
              </a:spcAft>
            </a:pPr>
            <a:endParaRPr lang="pt-BR" sz="1400" i="1" dirty="0" smtClean="0">
              <a:solidFill>
                <a:srgbClr val="0D4098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19640" y="445220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b="1" dirty="0">
                <a:solidFill>
                  <a:srgbClr val="FF9502"/>
                </a:solidFill>
              </a:rPr>
              <a:t>RESPONSABILIDADE ENTRE AS PARTES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95466" y="1332962"/>
            <a:ext cx="8698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rgbClr val="0D4098"/>
                </a:solidFill>
              </a:rPr>
              <a:t>RESOLUÇÃO MPS/CGPC Nº 26/2008 (VISÃO PREVIC)</a:t>
            </a:r>
            <a:endParaRPr lang="pt-BR" b="1" dirty="0">
              <a:solidFill>
                <a:srgbClr val="0D4098"/>
              </a:solidFill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507161" y="3698543"/>
            <a:ext cx="8254702" cy="488957"/>
            <a:chOff x="507161" y="3698543"/>
            <a:chExt cx="8254702" cy="488957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507161" y="3698543"/>
              <a:ext cx="8200111" cy="46402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561752" y="3725835"/>
              <a:ext cx="82001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Contribuições Normais </a:t>
              </a:r>
              <a:r>
                <a:rPr lang="pt-BR" sz="1600" b="1" dirty="0" smtClean="0">
                  <a:solidFill>
                    <a:schemeClr val="bg1"/>
                  </a:solidFill>
                </a:rPr>
                <a:t>(anteriores ao saldamento – 2003 a 2005)</a:t>
              </a:r>
              <a:endParaRPr lang="pt-BR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497831" y="4326340"/>
            <a:ext cx="4046926" cy="526400"/>
            <a:chOff x="497831" y="4326340"/>
            <a:chExt cx="4046926" cy="52640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507160" y="4326340"/>
              <a:ext cx="4037596" cy="5264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497831" y="4391075"/>
              <a:ext cx="4046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Participantes e Assistidos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4618815" y="4326340"/>
            <a:ext cx="4088457" cy="528672"/>
            <a:chOff x="4618815" y="4326340"/>
            <a:chExt cx="4088457" cy="528672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4618815" y="4326340"/>
              <a:ext cx="4088457" cy="5264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635447" y="4393347"/>
              <a:ext cx="4046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Patrocinadora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500103" y="4970068"/>
            <a:ext cx="4046926" cy="526400"/>
            <a:chOff x="500103" y="4970068"/>
            <a:chExt cx="4046926" cy="526400"/>
          </a:xfrm>
        </p:grpSpPr>
        <p:sp>
          <p:nvSpPr>
            <p:cNvPr id="26" name="Retângulo de cantos arredondados 25"/>
            <p:cNvSpPr/>
            <p:nvPr/>
          </p:nvSpPr>
          <p:spPr>
            <a:xfrm>
              <a:off x="509432" y="4970068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500103" y="5034803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Participantes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R$ 1,00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4646698" y="4958692"/>
            <a:ext cx="4046926" cy="526400"/>
            <a:chOff x="4646698" y="4958692"/>
            <a:chExt cx="4046926" cy="526400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4656027" y="4958692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646698" y="5023427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Paridade Participantes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R$ 1,00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4635322" y="5602420"/>
            <a:ext cx="4046926" cy="526400"/>
            <a:chOff x="4635322" y="5602420"/>
            <a:chExt cx="4046926" cy="526400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4644651" y="5602420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4635322" y="5667155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Paridade Assistidos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R$ 0,00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475079" y="5627444"/>
            <a:ext cx="4074221" cy="526400"/>
            <a:chOff x="475079" y="5627444"/>
            <a:chExt cx="4074221" cy="526400"/>
          </a:xfrm>
        </p:grpSpPr>
        <p:sp>
          <p:nvSpPr>
            <p:cNvPr id="30" name="Retângulo de cantos arredondados 29"/>
            <p:cNvSpPr/>
            <p:nvPr/>
          </p:nvSpPr>
          <p:spPr>
            <a:xfrm>
              <a:off x="511704" y="5627444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475079" y="5733123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Assistidos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R$ 1,00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502374" y="6291617"/>
            <a:ext cx="8246252" cy="518613"/>
            <a:chOff x="502374" y="6291617"/>
            <a:chExt cx="8246252" cy="51861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561752" y="6291617"/>
              <a:ext cx="3960253" cy="49814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de cantos arredondados 33"/>
            <p:cNvSpPr/>
            <p:nvPr/>
          </p:nvSpPr>
          <p:spPr>
            <a:xfrm>
              <a:off x="4656027" y="6312087"/>
              <a:ext cx="4026220" cy="49814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502374" y="6376492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2/3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Participantes e Assistidos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4701700" y="6373077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1/3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Patrocinadora 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61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5465" y="365707"/>
            <a:ext cx="7371525" cy="122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FF9502"/>
                </a:solidFill>
              </a:rPr>
              <a:t>SITUAÇÃO ATUAL PLANO DE EQUACIONAMENTO</a:t>
            </a:r>
          </a:p>
          <a:p>
            <a:pPr algn="l"/>
            <a:r>
              <a:rPr lang="en-US" sz="2600" b="1" dirty="0" smtClean="0">
                <a:solidFill>
                  <a:srgbClr val="FF9502"/>
                </a:solidFill>
              </a:rPr>
              <a:t>REG/REPLAN – NÃO SALDADO</a:t>
            </a:r>
            <a:endParaRPr lang="en-US" sz="2600" b="1" dirty="0">
              <a:solidFill>
                <a:srgbClr val="FF950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5466" y="2181102"/>
            <a:ext cx="869858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rgbClr val="0D4098"/>
                </a:solidFill>
              </a:rPr>
              <a:t>REG/REPLAN NÃO SALDADO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TAC firmado entre FUNCEF e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PREVIC (Publicado no DOU em 05/06/2017)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Prazo para aprovação do Plano de Equacionamento: </a:t>
            </a:r>
          </a:p>
          <a:p>
            <a:pPr marL="1200150" lvl="2" indent="-28575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03/10/2017 (120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dias a contar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da data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de publicação do TAC).</a:t>
            </a:r>
          </a:p>
          <a:p>
            <a:pPr marL="742950" lvl="1" indent="-285750" algn="just">
              <a:buFont typeface="Wingdings" pitchFamily="2" charset="2"/>
              <a:buChar char="Ø"/>
            </a:pP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Prazo para início da cobrança: </a:t>
            </a:r>
          </a:p>
          <a:p>
            <a:pPr marL="1200150" lvl="2" indent="-28575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02/12/2017 (até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60 dias da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aprovação).  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Botão de ação: Informações 5">
            <a:hlinkClick r:id="rId2" action="ppaction://hlinksldjump" highlightClick="1"/>
          </p:cNvPr>
          <p:cNvSpPr/>
          <p:nvPr/>
        </p:nvSpPr>
        <p:spPr>
          <a:xfrm>
            <a:off x="195466" y="6410325"/>
            <a:ext cx="423659" cy="342900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3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/>
          </p:nvPr>
        </p:nvGraphicFramePr>
        <p:xfrm>
          <a:off x="352603" y="1415164"/>
          <a:ext cx="8565129" cy="339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8" name="Retângulo 37"/>
          <p:cNvSpPr/>
          <p:nvPr/>
        </p:nvSpPr>
        <p:spPr>
          <a:xfrm>
            <a:off x="334011" y="1001758"/>
            <a:ext cx="9083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REG REPLAN  </a:t>
            </a:r>
            <a:r>
              <a:rPr lang="pt-BR" sz="2000" b="1" u="sng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NÃO SALDADO</a:t>
            </a: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 – Responsabilidade</a:t>
            </a:r>
            <a:endParaRPr lang="pt-BR" sz="2000" b="1" i="1" dirty="0">
              <a:solidFill>
                <a:srgbClr val="0D4098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77989" y="302468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FF9502"/>
                </a:solidFill>
              </a:rPr>
              <a:t>Plano de </a:t>
            </a:r>
            <a:r>
              <a:rPr lang="en-US" sz="3200" b="1" dirty="0" err="1" smtClean="0">
                <a:solidFill>
                  <a:srgbClr val="FF9502"/>
                </a:solidFill>
              </a:rPr>
              <a:t>Equacionamento</a:t>
            </a:r>
            <a:r>
              <a:rPr lang="en-US" sz="3200" b="1" dirty="0" smtClean="0">
                <a:solidFill>
                  <a:srgbClr val="FF9502"/>
                </a:solidFill>
              </a:rPr>
              <a:t> </a:t>
            </a:r>
            <a:r>
              <a:rPr lang="en-US" sz="3200" b="1" dirty="0" err="1" smtClean="0">
                <a:solidFill>
                  <a:srgbClr val="FF9502"/>
                </a:solidFill>
              </a:rPr>
              <a:t>não</a:t>
            </a:r>
            <a:r>
              <a:rPr lang="en-US" sz="3200" b="1" dirty="0" smtClean="0">
                <a:solidFill>
                  <a:srgbClr val="FF9502"/>
                </a:solidFill>
              </a:rPr>
              <a:t> </a:t>
            </a:r>
            <a:r>
              <a:rPr lang="en-US" sz="3200" b="1" dirty="0" err="1" smtClean="0">
                <a:solidFill>
                  <a:srgbClr val="FF9502"/>
                </a:solidFill>
              </a:rPr>
              <a:t>Paritário</a:t>
            </a:r>
            <a:endParaRPr lang="en-US" sz="3200" b="1" dirty="0">
              <a:solidFill>
                <a:srgbClr val="FF9502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97064" y="4866375"/>
            <a:ext cx="2002754" cy="36059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Fator: 94,3894%</a:t>
            </a:r>
          </a:p>
        </p:txBody>
      </p:sp>
      <p:sp>
        <p:nvSpPr>
          <p:cNvPr id="4" name="Texto Explicativo 1 (Borda e Ênfase) 3"/>
          <p:cNvSpPr/>
          <p:nvPr/>
        </p:nvSpPr>
        <p:spPr>
          <a:xfrm>
            <a:off x="7693744" y="1326839"/>
            <a:ext cx="1450256" cy="646288"/>
          </a:xfrm>
          <a:prstGeom prst="accentBorderCallout1">
            <a:avLst>
              <a:gd name="adj1" fmla="val 71395"/>
              <a:gd name="adj2" fmla="val -6907"/>
              <a:gd name="adj3" fmla="val 156920"/>
              <a:gd name="adj4" fmla="val -2192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700" dirty="0"/>
              <a:t>Meta Atuarial de </a:t>
            </a:r>
            <a:r>
              <a:rPr lang="pt-BR" sz="1700" b="1" dirty="0" smtClean="0"/>
              <a:t>17,7401%</a:t>
            </a:r>
            <a:endParaRPr lang="pt-BR" sz="17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2605" y="5453212"/>
            <a:ext cx="8636872" cy="3231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</a:rPr>
              <a:t>Fluxo de Contribuições Normais – 237 meses</a:t>
            </a:r>
            <a:endParaRPr lang="pt-BR" sz="1500" dirty="0">
              <a:solidFill>
                <a:schemeClr val="bg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1233636" y="5226970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552218" y="4863846"/>
            <a:ext cx="2002754" cy="36059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b="1" dirty="0"/>
              <a:t>Fator: 197,5568%</a:t>
            </a:r>
          </a:p>
        </p:txBody>
      </p:sp>
      <p:sp>
        <p:nvSpPr>
          <p:cNvPr id="23" name="Seta para baixo 22"/>
          <p:cNvSpPr/>
          <p:nvPr/>
        </p:nvSpPr>
        <p:spPr>
          <a:xfrm>
            <a:off x="3411021" y="5226970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2" name="Grupo 31"/>
          <p:cNvGrpSpPr/>
          <p:nvPr/>
        </p:nvGrpSpPr>
        <p:grpSpPr>
          <a:xfrm>
            <a:off x="4798944" y="3921698"/>
            <a:ext cx="2074338" cy="904067"/>
            <a:chOff x="13945" y="2490390"/>
            <a:chExt cx="2074338" cy="904067"/>
          </a:xfrm>
        </p:grpSpPr>
        <p:sp>
          <p:nvSpPr>
            <p:cNvPr id="36" name="Retângulo de cantos arredondados 35"/>
            <p:cNvSpPr/>
            <p:nvPr/>
          </p:nvSpPr>
          <p:spPr>
            <a:xfrm>
              <a:off x="13945" y="2490390"/>
              <a:ext cx="2074338" cy="904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tângulo 36"/>
            <p:cNvSpPr/>
            <p:nvPr/>
          </p:nvSpPr>
          <p:spPr>
            <a:xfrm>
              <a:off x="40424" y="2516869"/>
              <a:ext cx="2021380" cy="8511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kern="1200" dirty="0" err="1" smtClean="0"/>
                <a:t>ContrapartidaPartic</a:t>
              </a:r>
              <a:endParaRPr lang="pt-BR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/>
                <a:t>R$ </a:t>
              </a:r>
              <a:r>
                <a:rPr lang="pt-BR" sz="1600" dirty="0"/>
                <a:t>153.090.451,40</a:t>
              </a:r>
              <a:endParaRPr lang="pt-BR" sz="1600" kern="1200" dirty="0" smtClean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6915139" y="3921698"/>
            <a:ext cx="2111230" cy="904067"/>
            <a:chOff x="2175405" y="2490390"/>
            <a:chExt cx="2111230" cy="904067"/>
          </a:xfrm>
        </p:grpSpPr>
        <p:sp>
          <p:nvSpPr>
            <p:cNvPr id="34" name="Retângulo de cantos arredondados 33"/>
            <p:cNvSpPr/>
            <p:nvPr/>
          </p:nvSpPr>
          <p:spPr>
            <a:xfrm>
              <a:off x="2175405" y="2490390"/>
              <a:ext cx="2074338" cy="904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tângulo 34"/>
            <p:cNvSpPr/>
            <p:nvPr/>
          </p:nvSpPr>
          <p:spPr>
            <a:xfrm>
              <a:off x="2265255" y="2516869"/>
              <a:ext cx="2021380" cy="8511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 err="1"/>
                <a:t>ContrapartidaAssist</a:t>
              </a:r>
              <a:endParaRPr lang="pt-BR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/>
                <a:t>R$ </a:t>
              </a:r>
              <a:r>
                <a:rPr lang="pt-BR" sz="1600" dirty="0"/>
                <a:t>299.362.744.60</a:t>
              </a:r>
              <a:endParaRPr lang="pt-BR" sz="1600" kern="1200" dirty="0" smtClean="0"/>
            </a:p>
          </p:txBody>
        </p:sp>
      </p:grpSp>
      <p:sp>
        <p:nvSpPr>
          <p:cNvPr id="39" name="Retângulo de cantos arredondados 38"/>
          <p:cNvSpPr/>
          <p:nvPr/>
        </p:nvSpPr>
        <p:spPr>
          <a:xfrm>
            <a:off x="4831731" y="4901086"/>
            <a:ext cx="2002754" cy="36059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Fator: 66,5290%</a:t>
            </a:r>
          </a:p>
        </p:txBody>
      </p:sp>
      <p:sp>
        <p:nvSpPr>
          <p:cNvPr id="40" name="Seta para baixo 39"/>
          <p:cNvSpPr/>
          <p:nvPr/>
        </p:nvSpPr>
        <p:spPr>
          <a:xfrm>
            <a:off x="5668303" y="5261681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6986885" y="4898557"/>
            <a:ext cx="2002754" cy="36059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b="1" dirty="0"/>
              <a:t>Fator: 139,2450%</a:t>
            </a:r>
          </a:p>
        </p:txBody>
      </p:sp>
      <p:sp>
        <p:nvSpPr>
          <p:cNvPr id="42" name="Seta para baixo 41"/>
          <p:cNvSpPr/>
          <p:nvPr/>
        </p:nvSpPr>
        <p:spPr>
          <a:xfrm>
            <a:off x="7845688" y="5261681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em curva para baixo 5"/>
          <p:cNvSpPr/>
          <p:nvPr/>
        </p:nvSpPr>
        <p:spPr>
          <a:xfrm rot="10800000" flipV="1">
            <a:off x="4078377" y="2616451"/>
            <a:ext cx="1236005" cy="534155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26062" y="3208903"/>
            <a:ext cx="1343720" cy="4333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70,4835%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7748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4541" y="1372947"/>
            <a:ext cx="857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REG REPLAN  </a:t>
            </a:r>
            <a:r>
              <a:rPr lang="pt-BR" sz="2000" b="1" u="sng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NÃO SALDADO</a:t>
            </a: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 – Alíquotas Contributivas</a:t>
            </a:r>
            <a:endParaRPr lang="pt-BR" sz="2000" b="1" i="1" dirty="0">
              <a:solidFill>
                <a:srgbClr val="0D4098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40" y="2157763"/>
            <a:ext cx="8557882" cy="329311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2264" y="331043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FF9502"/>
                </a:solidFill>
              </a:rPr>
              <a:t>Plano de </a:t>
            </a:r>
            <a:r>
              <a:rPr lang="en-US" sz="3200" b="1" dirty="0" err="1" smtClean="0">
                <a:solidFill>
                  <a:srgbClr val="FF9502"/>
                </a:solidFill>
              </a:rPr>
              <a:t>Equacionamento</a:t>
            </a:r>
            <a:r>
              <a:rPr lang="en-US" sz="3200" b="1" dirty="0" smtClean="0">
                <a:solidFill>
                  <a:srgbClr val="FF9502"/>
                </a:solidFill>
              </a:rPr>
              <a:t> </a:t>
            </a:r>
            <a:r>
              <a:rPr lang="en-US" sz="3200" b="1" dirty="0" err="1" smtClean="0">
                <a:solidFill>
                  <a:srgbClr val="FF9502"/>
                </a:solidFill>
              </a:rPr>
              <a:t>não</a:t>
            </a:r>
            <a:r>
              <a:rPr lang="en-US" sz="3200" b="1" dirty="0" smtClean="0">
                <a:solidFill>
                  <a:srgbClr val="FF9502"/>
                </a:solidFill>
              </a:rPr>
              <a:t> </a:t>
            </a:r>
            <a:r>
              <a:rPr lang="en-US" sz="3200" b="1" dirty="0" err="1" smtClean="0">
                <a:solidFill>
                  <a:srgbClr val="FF9502"/>
                </a:solidFill>
              </a:rPr>
              <a:t>Paritário</a:t>
            </a:r>
            <a:endParaRPr lang="en-US" sz="32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496" y="1010809"/>
            <a:ext cx="9083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REG REPLAN  </a:t>
            </a:r>
            <a:r>
              <a:rPr lang="pt-BR" sz="2000" b="1" u="sng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NÃO SALDADO</a:t>
            </a: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 – Estatísticas (não paritária)</a:t>
            </a:r>
            <a:endParaRPr lang="pt-BR" sz="2000" b="1" i="1" dirty="0">
              <a:solidFill>
                <a:srgbClr val="0D4098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8474" y="2781814"/>
            <a:ext cx="135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Ativos: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691" y="4696184"/>
            <a:ext cx="1688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Assistidos: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6967" y="1446174"/>
            <a:ext cx="3804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2"/>
                </a:solidFill>
              </a:rPr>
              <a:t>Representatividade das massas: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1" y="1815506"/>
            <a:ext cx="9012760" cy="1026958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1" y="3192733"/>
            <a:ext cx="8953430" cy="1595231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4" y="5145020"/>
            <a:ext cx="9044977" cy="1661128"/>
          </a:xfrm>
          <a:prstGeom prst="rect">
            <a:avLst/>
          </a:prstGeom>
        </p:spPr>
      </p:pic>
      <p:sp>
        <p:nvSpPr>
          <p:cNvPr id="2" name="Botão de ação: Fim 1">
            <a:hlinkClick r:id="rId5" action="ppaction://hlinksldjump" highlightClick="1"/>
          </p:cNvPr>
          <p:cNvSpPr/>
          <p:nvPr/>
        </p:nvSpPr>
        <p:spPr>
          <a:xfrm>
            <a:off x="8745648" y="2888854"/>
            <a:ext cx="278473" cy="259410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Botão de ação: Fim 10">
            <a:hlinkClick r:id="rId6" action="ppaction://hlinksldjump" highlightClick="1"/>
          </p:cNvPr>
          <p:cNvSpPr/>
          <p:nvPr/>
        </p:nvSpPr>
        <p:spPr>
          <a:xfrm>
            <a:off x="8739467" y="4854985"/>
            <a:ext cx="278473" cy="259410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2264" y="331043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FF9502"/>
                </a:solidFill>
              </a:rPr>
              <a:t>Plano de </a:t>
            </a:r>
            <a:r>
              <a:rPr lang="en-US" sz="3200" b="1" dirty="0" err="1" smtClean="0">
                <a:solidFill>
                  <a:srgbClr val="FF9502"/>
                </a:solidFill>
              </a:rPr>
              <a:t>Equacionamento</a:t>
            </a:r>
            <a:r>
              <a:rPr lang="en-US" sz="3200" b="1" dirty="0" smtClean="0">
                <a:solidFill>
                  <a:srgbClr val="FF9502"/>
                </a:solidFill>
              </a:rPr>
              <a:t> </a:t>
            </a:r>
            <a:r>
              <a:rPr lang="en-US" sz="3200" b="1" dirty="0" err="1" smtClean="0">
                <a:solidFill>
                  <a:srgbClr val="FF9502"/>
                </a:solidFill>
              </a:rPr>
              <a:t>não</a:t>
            </a:r>
            <a:r>
              <a:rPr lang="en-US" sz="3200" b="1" dirty="0" smtClean="0">
                <a:solidFill>
                  <a:srgbClr val="FF9502"/>
                </a:solidFill>
              </a:rPr>
              <a:t> </a:t>
            </a:r>
            <a:r>
              <a:rPr lang="en-US" sz="3200" b="1" dirty="0" err="1" smtClean="0">
                <a:solidFill>
                  <a:srgbClr val="FF9502"/>
                </a:solidFill>
              </a:rPr>
              <a:t>Paritário</a:t>
            </a:r>
            <a:endParaRPr lang="en-US" sz="32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9640" y="797331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rgbClr val="FF9502"/>
                </a:solidFill>
              </a:rPr>
              <a:t>Plano de Equacionamento Apresentado</a:t>
            </a:r>
            <a:endParaRPr lang="en-US" sz="3600" b="1" dirty="0">
              <a:solidFill>
                <a:srgbClr val="FF9502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19100" y="1500188"/>
            <a:ext cx="8229600" cy="53614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600" dirty="0">
                <a:solidFill>
                  <a:srgbClr val="0D4098"/>
                </a:solidFill>
              </a:rPr>
              <a:t>Plano de </a:t>
            </a:r>
            <a:r>
              <a:rPr lang="pt-BR" sz="2600" dirty="0" smtClean="0">
                <a:solidFill>
                  <a:srgbClr val="0D4098"/>
                </a:solidFill>
              </a:rPr>
              <a:t>Equacionamento se </a:t>
            </a:r>
            <a:r>
              <a:rPr lang="pt-BR" sz="2600" dirty="0">
                <a:solidFill>
                  <a:srgbClr val="0D4098"/>
                </a:solidFill>
              </a:rPr>
              <a:t>cumpra apenas com relação à parte </a:t>
            </a:r>
            <a:r>
              <a:rPr lang="pt-BR" sz="2600" dirty="0" smtClean="0">
                <a:solidFill>
                  <a:srgbClr val="0D4098"/>
                </a:solidFill>
              </a:rPr>
              <a:t>incontroversa:</a:t>
            </a:r>
          </a:p>
          <a:p>
            <a:pPr lvl="1"/>
            <a:r>
              <a:rPr lang="pt-BR" sz="2200" dirty="0" smtClean="0">
                <a:solidFill>
                  <a:srgbClr val="0D4098"/>
                </a:solidFill>
              </a:rPr>
              <a:t>Cobrança das contribuições devidas pelos </a:t>
            </a:r>
            <a:r>
              <a:rPr lang="pt-BR" sz="2200" b="1" dirty="0" smtClean="0">
                <a:solidFill>
                  <a:srgbClr val="00B050"/>
                </a:solidFill>
              </a:rPr>
              <a:t>Participantes e Assistidos</a:t>
            </a:r>
            <a:r>
              <a:rPr lang="pt-BR" sz="2200" dirty="0" smtClean="0">
                <a:solidFill>
                  <a:srgbClr val="0D4098"/>
                </a:solidFill>
              </a:rPr>
              <a:t> limitada à responsabilidade sobre </a:t>
            </a:r>
            <a:r>
              <a:rPr lang="pt-BR" sz="2200" b="1" dirty="0" smtClean="0">
                <a:solidFill>
                  <a:srgbClr val="00B050"/>
                </a:solidFill>
              </a:rPr>
              <a:t>50%</a:t>
            </a:r>
            <a:r>
              <a:rPr lang="pt-BR" sz="2200" dirty="0" smtClean="0">
                <a:solidFill>
                  <a:srgbClr val="0D4098"/>
                </a:solidFill>
              </a:rPr>
              <a:t> do total do déficit (</a:t>
            </a:r>
            <a:r>
              <a:rPr lang="pt-BR" sz="2200" b="1" dirty="0" smtClean="0">
                <a:solidFill>
                  <a:srgbClr val="00B050"/>
                </a:solidFill>
              </a:rPr>
              <a:t>premissa da paridade</a:t>
            </a:r>
            <a:r>
              <a:rPr lang="pt-BR" sz="2200" dirty="0" smtClean="0">
                <a:solidFill>
                  <a:srgbClr val="0D4098"/>
                </a:solidFill>
              </a:rPr>
              <a:t>);</a:t>
            </a:r>
          </a:p>
          <a:p>
            <a:pPr lvl="1"/>
            <a:r>
              <a:rPr lang="pt-BR" sz="2200" dirty="0" smtClean="0">
                <a:solidFill>
                  <a:srgbClr val="0D4098"/>
                </a:solidFill>
              </a:rPr>
              <a:t>Cobrança das contribuições devidas pela </a:t>
            </a:r>
            <a:r>
              <a:rPr lang="pt-BR" sz="2200" b="1" dirty="0" smtClean="0">
                <a:solidFill>
                  <a:srgbClr val="00B050"/>
                </a:solidFill>
              </a:rPr>
              <a:t>CAIXA</a:t>
            </a:r>
            <a:r>
              <a:rPr lang="pt-BR" sz="2200" dirty="0" smtClean="0">
                <a:solidFill>
                  <a:srgbClr val="0D4098"/>
                </a:solidFill>
              </a:rPr>
              <a:t> limitada à responsabilidade de </a:t>
            </a:r>
            <a:r>
              <a:rPr lang="pt-BR" sz="2200" b="1" dirty="0">
                <a:solidFill>
                  <a:srgbClr val="00B050"/>
                </a:solidFill>
              </a:rPr>
              <a:t>41,3433</a:t>
            </a:r>
            <a:r>
              <a:rPr lang="pt-BR" sz="2200" b="1" dirty="0" smtClean="0">
                <a:solidFill>
                  <a:srgbClr val="00B050"/>
                </a:solidFill>
              </a:rPr>
              <a:t>%</a:t>
            </a:r>
            <a:r>
              <a:rPr lang="pt-BR" sz="2200" dirty="0" smtClean="0">
                <a:solidFill>
                  <a:srgbClr val="0D4098"/>
                </a:solidFill>
              </a:rPr>
              <a:t> sobre o valor do déficit;</a:t>
            </a:r>
          </a:p>
          <a:p>
            <a:r>
              <a:rPr lang="pt-BR" sz="2600" dirty="0" smtClean="0">
                <a:solidFill>
                  <a:srgbClr val="0D4098"/>
                </a:solidFill>
              </a:rPr>
              <a:t>Parte </a:t>
            </a:r>
            <a:r>
              <a:rPr lang="pt-BR" sz="2600" b="1" dirty="0" smtClean="0">
                <a:solidFill>
                  <a:srgbClr val="00B050"/>
                </a:solidFill>
              </a:rPr>
              <a:t>controversa</a:t>
            </a:r>
            <a:r>
              <a:rPr lang="pt-BR" sz="2600" dirty="0" smtClean="0">
                <a:solidFill>
                  <a:srgbClr val="0D4098"/>
                </a:solidFill>
              </a:rPr>
              <a:t>, correspondente a </a:t>
            </a:r>
            <a:r>
              <a:rPr lang="pt-BR" sz="2600" b="1" dirty="0" smtClean="0">
                <a:solidFill>
                  <a:srgbClr val="00B050"/>
                </a:solidFill>
              </a:rPr>
              <a:t>8,6567%</a:t>
            </a:r>
            <a:r>
              <a:rPr lang="pt-BR" sz="2600" dirty="0" smtClean="0">
                <a:solidFill>
                  <a:srgbClr val="0D4098"/>
                </a:solidFill>
              </a:rPr>
              <a:t> do déficit, R</a:t>
            </a:r>
            <a:r>
              <a:rPr lang="pt-BR" sz="2600" dirty="0">
                <a:solidFill>
                  <a:srgbClr val="0D4098"/>
                </a:solidFill>
              </a:rPr>
              <a:t>$ 94.737.275,01, para definição </a:t>
            </a:r>
            <a:r>
              <a:rPr lang="pt-BR" sz="2600" dirty="0" smtClean="0">
                <a:solidFill>
                  <a:srgbClr val="0D4098"/>
                </a:solidFill>
              </a:rPr>
              <a:t>posterior.</a:t>
            </a:r>
          </a:p>
          <a:p>
            <a:r>
              <a:rPr lang="pt-BR" sz="2600" dirty="0" smtClean="0">
                <a:solidFill>
                  <a:srgbClr val="0D4098"/>
                </a:solidFill>
              </a:rPr>
              <a:t>Retomada das tratativas com a CAIXA visando o reconhecimento da parte controversa.</a:t>
            </a:r>
          </a:p>
          <a:p>
            <a:r>
              <a:rPr lang="pt-BR" sz="2600" dirty="0" smtClean="0">
                <a:solidFill>
                  <a:srgbClr val="0D4098"/>
                </a:solidFill>
              </a:rPr>
              <a:t>Retomada das discussões com a PREVIC sobre a natureza das contribuições pagas pelos Assistidos.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837760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99970255"/>
              </p:ext>
            </p:extLst>
          </p:nvPr>
        </p:nvGraphicFramePr>
        <p:xfrm>
          <a:off x="352604" y="2139442"/>
          <a:ext cx="8249136" cy="339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Texto Explicativo 1 (Borda e Ênfase) 3"/>
          <p:cNvSpPr/>
          <p:nvPr/>
        </p:nvSpPr>
        <p:spPr>
          <a:xfrm>
            <a:off x="7693744" y="1897190"/>
            <a:ext cx="1450256" cy="646288"/>
          </a:xfrm>
          <a:prstGeom prst="accentBorderCallout1">
            <a:avLst>
              <a:gd name="adj1" fmla="val 71395"/>
              <a:gd name="adj2" fmla="val -6907"/>
              <a:gd name="adj3" fmla="val 156920"/>
              <a:gd name="adj4" fmla="val -2192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700" dirty="0"/>
              <a:t>Meta Atuarial de </a:t>
            </a:r>
            <a:r>
              <a:rPr lang="pt-BR" sz="1700" b="1" dirty="0" smtClean="0"/>
              <a:t>17,7401%</a:t>
            </a:r>
            <a:endParaRPr lang="pt-BR" sz="1700" b="1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19640" y="797331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rgbClr val="FF9502"/>
                </a:solidFill>
              </a:rPr>
              <a:t>Plano de Equacionamento Apresentado</a:t>
            </a:r>
            <a:endParaRPr lang="en-US" sz="3600" b="1" dirty="0">
              <a:solidFill>
                <a:srgbClr val="FF9502"/>
              </a:solidFill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3286126" y="4632356"/>
            <a:ext cx="1388663" cy="904067"/>
            <a:chOff x="13947" y="2490390"/>
            <a:chExt cx="2154823" cy="904067"/>
          </a:xfrm>
        </p:grpSpPr>
        <p:sp>
          <p:nvSpPr>
            <p:cNvPr id="27" name="Retângulo de cantos arredondados 26"/>
            <p:cNvSpPr/>
            <p:nvPr/>
          </p:nvSpPr>
          <p:spPr>
            <a:xfrm>
              <a:off x="13947" y="2490390"/>
              <a:ext cx="2037893" cy="904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tângulo 28"/>
            <p:cNvSpPr/>
            <p:nvPr/>
          </p:nvSpPr>
          <p:spPr>
            <a:xfrm>
              <a:off x="40424" y="2516869"/>
              <a:ext cx="2128346" cy="8511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700" kern="1200" dirty="0" smtClean="0"/>
                <a:t>Participantes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kern="1200" dirty="0" smtClean="0"/>
                <a:t>R$ </a:t>
              </a:r>
              <a:r>
                <a:rPr lang="pt-BR" sz="1400" dirty="0"/>
                <a:t>153.090.451,40</a:t>
              </a:r>
              <a:endParaRPr lang="pt-BR" sz="1400" kern="1200" dirty="0" smtClean="0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4608959" y="4632356"/>
            <a:ext cx="1429200" cy="942167"/>
            <a:chOff x="2128773" y="2490390"/>
            <a:chExt cx="2378078" cy="942167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2175405" y="2490390"/>
              <a:ext cx="2331446" cy="904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tângulo 31"/>
            <p:cNvSpPr/>
            <p:nvPr/>
          </p:nvSpPr>
          <p:spPr>
            <a:xfrm>
              <a:off x="2128773" y="2581448"/>
              <a:ext cx="2331446" cy="8511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 smtClean="0"/>
                <a:t>Assistidos</a:t>
              </a:r>
              <a:endParaRPr lang="pt-BR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kern="1200" dirty="0" smtClean="0"/>
                <a:t>R$ </a:t>
              </a:r>
              <a:r>
                <a:rPr lang="pt-BR" sz="1400" dirty="0"/>
                <a:t>299.362.744.60</a:t>
              </a:r>
              <a:endParaRPr lang="pt-BR" sz="1400" kern="1200" dirty="0" smtClean="0"/>
            </a:p>
          </p:txBody>
        </p:sp>
      </p:grpSp>
      <p:sp>
        <p:nvSpPr>
          <p:cNvPr id="33" name="CaixaDeTexto 32"/>
          <p:cNvSpPr txBox="1"/>
          <p:nvPr/>
        </p:nvSpPr>
        <p:spPr>
          <a:xfrm>
            <a:off x="323030" y="5900887"/>
            <a:ext cx="5687104" cy="3231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</a:rPr>
              <a:t>Fluxo de Contribuições Normais – 237 meses</a:t>
            </a:r>
            <a:endParaRPr lang="pt-BR" sz="1500" dirty="0">
              <a:solidFill>
                <a:schemeClr val="bg1"/>
              </a:solidFill>
            </a:endParaRPr>
          </a:p>
        </p:txBody>
      </p:sp>
      <p:sp>
        <p:nvSpPr>
          <p:cNvPr id="34" name="Seta para baixo 33"/>
          <p:cNvSpPr/>
          <p:nvPr/>
        </p:nvSpPr>
        <p:spPr>
          <a:xfrm>
            <a:off x="861560" y="5609062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eta para baixo 34"/>
          <p:cNvSpPr/>
          <p:nvPr/>
        </p:nvSpPr>
        <p:spPr>
          <a:xfrm>
            <a:off x="2260162" y="5636194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baixo 35"/>
          <p:cNvSpPr/>
          <p:nvPr/>
        </p:nvSpPr>
        <p:spPr>
          <a:xfrm>
            <a:off x="3777975" y="5642330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 para baixo 36"/>
          <p:cNvSpPr/>
          <p:nvPr/>
        </p:nvSpPr>
        <p:spPr>
          <a:xfrm>
            <a:off x="5144741" y="5660888"/>
            <a:ext cx="329609" cy="1699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6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640" y="1707926"/>
            <a:ext cx="9083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REG REPLAN  </a:t>
            </a:r>
            <a:r>
              <a:rPr lang="pt-BR" sz="2000" b="1" u="sng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NÃO SALDADO</a:t>
            </a: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 – Alíquotas Contributivas</a:t>
            </a:r>
            <a:endParaRPr lang="pt-BR" sz="2000" b="1" i="1" dirty="0">
              <a:solidFill>
                <a:srgbClr val="0D4098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93" y="2494304"/>
            <a:ext cx="8401616" cy="282460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9640" y="797331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rgbClr val="FF9502"/>
                </a:solidFill>
              </a:rPr>
              <a:t>Plano de Equacionamento Apresentado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496" y="1526863"/>
            <a:ext cx="9083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REG REPLAN  </a:t>
            </a:r>
            <a:r>
              <a:rPr lang="pt-BR" sz="2000" b="1" u="sng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NÃO SALDADO</a:t>
            </a:r>
            <a:r>
              <a:rPr lang="pt-BR" sz="2000" b="1" dirty="0" smtClean="0">
                <a:solidFill>
                  <a:srgbClr val="0D4098"/>
                </a:solidFill>
                <a:latin typeface="Arial"/>
                <a:sym typeface="Wingdings" pitchFamily="2" charset="2"/>
              </a:rPr>
              <a:t> – Estatísticas</a:t>
            </a:r>
            <a:endParaRPr lang="pt-BR" sz="2000" b="1" i="1" dirty="0">
              <a:solidFill>
                <a:srgbClr val="0D4098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4519" y="2098187"/>
            <a:ext cx="135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Ativos: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34519" y="4345669"/>
            <a:ext cx="1688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Assistidos: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19" y="2559852"/>
            <a:ext cx="8727541" cy="155498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19" y="4807334"/>
            <a:ext cx="8898273" cy="1634186"/>
          </a:xfrm>
          <a:prstGeom prst="rect">
            <a:avLst/>
          </a:prstGeom>
        </p:spPr>
      </p:pic>
      <p:sp>
        <p:nvSpPr>
          <p:cNvPr id="9" name="Botão de ação: Fim 8">
            <a:hlinkClick r:id="" action="ppaction://noaction" highlightClick="1"/>
          </p:cNvPr>
          <p:cNvSpPr/>
          <p:nvPr/>
        </p:nvSpPr>
        <p:spPr>
          <a:xfrm>
            <a:off x="8583587" y="2258933"/>
            <a:ext cx="278473" cy="259410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Botão de ação: Fim 9">
            <a:hlinkClick r:id="rId4" action="ppaction://hlinksldjump" highlightClick="1"/>
          </p:cNvPr>
          <p:cNvSpPr/>
          <p:nvPr/>
        </p:nvSpPr>
        <p:spPr>
          <a:xfrm>
            <a:off x="8722823" y="4488306"/>
            <a:ext cx="278473" cy="259410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9640" y="797331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rgbClr val="FF9502"/>
                </a:solidFill>
              </a:rPr>
              <a:t>Plano de Equacionamento Apresentado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8443"/>
            <a:ext cx="8229600" cy="26952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</a:t>
            </a:r>
            <a:br>
              <a:rPr lang="en-US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EQUACIONAMENTO 2016</a:t>
            </a:r>
            <a:endParaRPr lang="en-US" b="1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5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8443"/>
            <a:ext cx="8229600" cy="26952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E CAUSAS DO DÉFICIT</a:t>
            </a:r>
            <a:endParaRPr lang="en-US" b="1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18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19640" y="1626779"/>
            <a:ext cx="8737600" cy="37592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0667" y="1687208"/>
            <a:ext cx="891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Limite de Déficit Técnico Acumulado = 1% x (duração do passivo - 4) x Provisão Matemática</a:t>
            </a:r>
          </a:p>
          <a:p>
            <a:pPr algn="just"/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889688" y="2042526"/>
            <a:ext cx="4544810" cy="3048000"/>
            <a:chOff x="753208" y="2042526"/>
            <a:chExt cx="4544810" cy="304800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794997" y="5072979"/>
              <a:ext cx="772161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>
            <a:xfrm>
              <a:off x="753208" y="2042526"/>
              <a:ext cx="4544810" cy="3048000"/>
              <a:chOff x="753208" y="2042526"/>
              <a:chExt cx="4544810" cy="3048000"/>
            </a:xfrm>
          </p:grpSpPr>
          <p:sp>
            <p:nvSpPr>
              <p:cNvPr id="14" name="Seta para baixo 13"/>
              <p:cNvSpPr/>
              <p:nvPr/>
            </p:nvSpPr>
            <p:spPr>
              <a:xfrm>
                <a:off x="753208" y="2574796"/>
                <a:ext cx="701040" cy="2489200"/>
              </a:xfrm>
              <a:prstGeom prst="downArrow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913124" y="2042526"/>
                <a:ext cx="4384894" cy="3048000"/>
                <a:chOff x="913124" y="2042526"/>
                <a:chExt cx="4384894" cy="3048000"/>
              </a:xfrm>
            </p:grpSpPr>
            <p:sp>
              <p:nvSpPr>
                <p:cNvPr id="16" name="CaixaDeTexto 15"/>
                <p:cNvSpPr txBox="1"/>
                <p:nvPr/>
              </p:nvSpPr>
              <p:spPr>
                <a:xfrm>
                  <a:off x="1267622" y="3221514"/>
                  <a:ext cx="4030396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1% x (</a:t>
                  </a:r>
                  <a:r>
                    <a:rPr lang="pt-BR" sz="1600" b="1" dirty="0" err="1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Duration</a:t>
                  </a:r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 – 4) x Provisão Matemática</a:t>
                  </a:r>
                </a:p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1% x (13,37 – 4) x Provisão Matemática</a:t>
                  </a:r>
                </a:p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9,37% x Provisões Matemáticas</a:t>
                  </a:r>
                </a:p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R$ 463,27mi</a:t>
                  </a:r>
                </a:p>
                <a:p>
                  <a:endParaRPr lang="pt-BR" sz="1600" b="1" dirty="0" smtClean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 rot="16200000">
                  <a:off x="-403127" y="3358777"/>
                  <a:ext cx="30480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2100" dirty="0" smtClean="0">
                      <a:solidFill>
                        <a:schemeClr val="bg1"/>
                      </a:solidFill>
                    </a:rPr>
                    <a:t>Limite/Margem Legal</a:t>
                  </a:r>
                  <a:endParaRPr lang="pt-BR" sz="21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23" name="Grupo 22"/>
          <p:cNvGrpSpPr/>
          <p:nvPr/>
        </p:nvGrpSpPr>
        <p:grpSpPr>
          <a:xfrm>
            <a:off x="217996" y="2561148"/>
            <a:ext cx="5052608" cy="4175676"/>
            <a:chOff x="217996" y="2561148"/>
            <a:chExt cx="5052608" cy="4175676"/>
          </a:xfrm>
        </p:grpSpPr>
        <p:grpSp>
          <p:nvGrpSpPr>
            <p:cNvPr id="20" name="Grupo 19"/>
            <p:cNvGrpSpPr/>
            <p:nvPr/>
          </p:nvGrpSpPr>
          <p:grpSpPr>
            <a:xfrm>
              <a:off x="217996" y="2574796"/>
              <a:ext cx="5052608" cy="4162028"/>
              <a:chOff x="217996" y="2574796"/>
              <a:chExt cx="5052608" cy="4162028"/>
            </a:xfrm>
          </p:grpSpPr>
          <p:sp>
            <p:nvSpPr>
              <p:cNvPr id="8" name="Seta para baixo 7"/>
              <p:cNvSpPr/>
              <p:nvPr/>
            </p:nvSpPr>
            <p:spPr>
              <a:xfrm>
                <a:off x="348564" y="2574796"/>
                <a:ext cx="701040" cy="4162028"/>
              </a:xfrm>
              <a:prstGeom prst="down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240208" y="5714475"/>
                <a:ext cx="40303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R$ 729,33 </a:t>
                </a:r>
                <a:r>
                  <a:rPr lang="pt-BR" sz="1600" b="1" dirty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  <a:r>
                  <a:rPr lang="pt-BR" sz="16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 = 14,75% das Provisões Matemáticas</a:t>
                </a:r>
                <a:endParaRPr lang="pt-BR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3" name="Conector reto 12"/>
              <p:cNvCxnSpPr/>
              <p:nvPr/>
            </p:nvCxnSpPr>
            <p:spPr>
              <a:xfrm>
                <a:off x="217996" y="6736824"/>
                <a:ext cx="772161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CaixaDeTexto 8"/>
            <p:cNvSpPr txBox="1"/>
            <p:nvPr/>
          </p:nvSpPr>
          <p:spPr>
            <a:xfrm rot="16200000">
              <a:off x="-605353" y="3606235"/>
              <a:ext cx="26441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000" dirty="0" err="1" smtClean="0">
                  <a:solidFill>
                    <a:schemeClr val="bg1"/>
                  </a:solidFill>
                </a:rPr>
                <a:t>Deficit</a:t>
              </a:r>
              <a:r>
                <a:rPr lang="pt-BR" sz="3000" dirty="0" smtClean="0">
                  <a:solidFill>
                    <a:schemeClr val="bg1"/>
                  </a:solidFill>
                </a:rPr>
                <a:t>  2016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4835718" y="2016120"/>
            <a:ext cx="4181403" cy="2078208"/>
            <a:chOff x="4835718" y="2016120"/>
            <a:chExt cx="4181403" cy="207820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718" y="2016120"/>
              <a:ext cx="4181403" cy="2078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Seta para a direita 27"/>
            <p:cNvSpPr/>
            <p:nvPr/>
          </p:nvSpPr>
          <p:spPr>
            <a:xfrm>
              <a:off x="6042231" y="3523438"/>
              <a:ext cx="553364" cy="332414"/>
            </a:xfrm>
            <a:prstGeom prst="rightArrow">
              <a:avLst/>
            </a:prstGeom>
            <a:solidFill>
              <a:srgbClr val="FF8603"/>
            </a:solidFill>
            <a:ln>
              <a:solidFill>
                <a:srgbClr val="FF95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/>
          <p:cNvSpPr txBox="1"/>
          <p:nvPr/>
        </p:nvSpPr>
        <p:spPr>
          <a:xfrm>
            <a:off x="219640" y="1056154"/>
            <a:ext cx="8817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NÃO SALDADO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19640" y="445220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9502"/>
                </a:solidFill>
              </a:rPr>
              <a:t>RESULTADOS 2016 </a:t>
            </a:r>
            <a:endParaRPr lang="en-US" sz="3600" b="1" dirty="0">
              <a:solidFill>
                <a:srgbClr val="FF9502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4698772" y="4094328"/>
            <a:ext cx="4322215" cy="2651478"/>
            <a:chOff x="4698772" y="4094328"/>
            <a:chExt cx="4322215" cy="2651478"/>
          </a:xfrm>
        </p:grpSpPr>
        <p:grpSp>
          <p:nvGrpSpPr>
            <p:cNvPr id="22" name="Grupo 21"/>
            <p:cNvGrpSpPr/>
            <p:nvPr/>
          </p:nvGrpSpPr>
          <p:grpSpPr>
            <a:xfrm>
              <a:off x="4698772" y="5090525"/>
              <a:ext cx="4322215" cy="1655281"/>
              <a:chOff x="4043680" y="2695972"/>
              <a:chExt cx="4775200" cy="1672828"/>
            </a:xfrm>
          </p:grpSpPr>
          <p:sp>
            <p:nvSpPr>
              <p:cNvPr id="18" name="Chave direita 17"/>
              <p:cNvSpPr/>
              <p:nvPr/>
            </p:nvSpPr>
            <p:spPr>
              <a:xfrm>
                <a:off x="4043680" y="2695972"/>
                <a:ext cx="172720" cy="1672828"/>
              </a:xfrm>
              <a:prstGeom prst="rightBrac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4409440" y="2978199"/>
                <a:ext cx="4409440" cy="1337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b="1" dirty="0" smtClean="0">
                    <a:solidFill>
                      <a:srgbClr val="FF0000"/>
                    </a:solidFill>
                  </a:rPr>
                  <a:t>VALOR MÍNIMO A EQUACIONAR = EXCEDENTE</a:t>
                </a:r>
              </a:p>
              <a:p>
                <a:pPr algn="ctr"/>
                <a:r>
                  <a:rPr lang="pt-BR" sz="1600" b="1" dirty="0" smtClean="0">
                    <a:solidFill>
                      <a:srgbClr val="FF0000"/>
                    </a:solidFill>
                  </a:rPr>
                  <a:t>5,38% das Provisões Matemáticas</a:t>
                </a:r>
              </a:p>
              <a:p>
                <a:pPr algn="ctr"/>
                <a:r>
                  <a:rPr lang="pt-BR" sz="1600" b="1" dirty="0" smtClean="0">
                    <a:solidFill>
                      <a:srgbClr val="FF0000"/>
                    </a:solidFill>
                  </a:rPr>
                  <a:t>R$ 266,06 mi</a:t>
                </a:r>
              </a:p>
              <a:p>
                <a:endParaRPr lang="pt-BR" sz="1600" b="1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" name="Retângulo 2"/>
            <p:cNvSpPr/>
            <p:nvPr/>
          </p:nvSpPr>
          <p:spPr>
            <a:xfrm>
              <a:off x="5543550" y="4094328"/>
              <a:ext cx="2678798" cy="1110992"/>
            </a:xfrm>
            <a:prstGeom prst="rect">
              <a:avLst/>
            </a:prstGeom>
            <a:noFill/>
            <a:ln w="15875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729482" y="4142082"/>
              <a:ext cx="239387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accent5">
                      <a:lumMod val="75000"/>
                    </a:schemeClr>
                  </a:solidFill>
                </a:rPr>
                <a:t>*Apartando o déficit de 2015, ainda a equacionar nos moldes exigidos pelo TAC</a:t>
              </a:r>
              <a:r>
                <a:rPr lang="pt-BR" sz="1300" dirty="0" smtClean="0">
                  <a:solidFill>
                    <a:schemeClr val="accent5">
                      <a:lumMod val="75000"/>
                    </a:schemeClr>
                  </a:solidFill>
                </a:rPr>
                <a:t>. </a:t>
              </a:r>
              <a:endParaRPr lang="pt-BR" sz="13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0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8599" y="1533708"/>
            <a:ext cx="8466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altLang="pt-BR" sz="2000" dirty="0">
              <a:solidFill>
                <a:srgbClr val="00458E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altLang="pt-BR" sz="2000" b="1" u="sng" dirty="0" smtClean="0">
                <a:solidFill>
                  <a:srgbClr val="00458E"/>
                </a:solidFill>
              </a:rPr>
              <a:t>Abordagem 2017</a:t>
            </a:r>
            <a:r>
              <a:rPr lang="pt-BR" altLang="pt-BR" sz="2000" dirty="0" smtClean="0">
                <a:solidFill>
                  <a:srgbClr val="00458E"/>
                </a:solidFill>
              </a:rPr>
              <a:t>: alternativa </a:t>
            </a:r>
            <a:r>
              <a:rPr lang="pt-BR" altLang="pt-BR" sz="2000" dirty="0">
                <a:solidFill>
                  <a:srgbClr val="00458E"/>
                </a:solidFill>
              </a:rPr>
              <a:t>de redução da taxa de juros dos planos (exceto NOVO PLANO EX-PMPP) para </a:t>
            </a:r>
            <a:r>
              <a:rPr lang="pt-BR" altLang="pt-BR" sz="2000" b="1" dirty="0">
                <a:solidFill>
                  <a:srgbClr val="00458E"/>
                </a:solidFill>
              </a:rPr>
              <a:t>4,50% </a:t>
            </a:r>
            <a:r>
              <a:rPr lang="pt-BR" altLang="pt-BR" sz="2000" b="1" dirty="0" smtClean="0">
                <a:solidFill>
                  <a:srgbClr val="00458E"/>
                </a:solidFill>
              </a:rPr>
              <a:t>a.a</a:t>
            </a:r>
            <a:r>
              <a:rPr lang="pt-BR" altLang="pt-BR" sz="2000" dirty="0" smtClean="0">
                <a:solidFill>
                  <a:srgbClr val="00458E"/>
                </a:solidFill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altLang="pt-BR" sz="2000" dirty="0">
              <a:solidFill>
                <a:srgbClr val="00458E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altLang="pt-BR" sz="2000" dirty="0" smtClean="0">
              <a:solidFill>
                <a:srgbClr val="00458E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altLang="pt-BR" sz="2000" dirty="0" smtClean="0">
              <a:solidFill>
                <a:srgbClr val="00458E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altLang="pt-BR" sz="2000" dirty="0" smtClean="0">
              <a:solidFill>
                <a:srgbClr val="00458E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rgbClr val="00458E"/>
                </a:solidFill>
              </a:rPr>
              <a:t>Essa </a:t>
            </a:r>
            <a:r>
              <a:rPr lang="pt-BR" altLang="pt-BR" sz="2000" dirty="0">
                <a:solidFill>
                  <a:srgbClr val="00458E"/>
                </a:solidFill>
              </a:rPr>
              <a:t>redução foi premissa </a:t>
            </a:r>
            <a:r>
              <a:rPr lang="pt-BR" altLang="pt-BR" sz="2000" dirty="0" smtClean="0">
                <a:solidFill>
                  <a:srgbClr val="00458E"/>
                </a:solidFill>
              </a:rPr>
              <a:t>utilizada </a:t>
            </a:r>
            <a:r>
              <a:rPr lang="pt-BR" altLang="pt-BR" sz="2000" dirty="0">
                <a:solidFill>
                  <a:srgbClr val="00458E"/>
                </a:solidFill>
              </a:rPr>
              <a:t>na construção da Política de Investimentos </a:t>
            </a:r>
            <a:r>
              <a:rPr lang="pt-BR" altLang="pt-BR" sz="2000" b="1" dirty="0">
                <a:solidFill>
                  <a:srgbClr val="00458E"/>
                </a:solidFill>
              </a:rPr>
              <a:t>(PI) 2017/2021</a:t>
            </a:r>
            <a:r>
              <a:rPr lang="pt-BR" altLang="pt-BR" sz="2000" dirty="0">
                <a:solidFill>
                  <a:srgbClr val="00458E"/>
                </a:solidFill>
              </a:rPr>
              <a:t>, juntamente com o equacionamento do déficit de 2016 do Plano REG/REPLAN em suas duas modalidades, pela integralidade do </a:t>
            </a:r>
            <a:r>
              <a:rPr lang="pt-BR" altLang="pt-BR" sz="2000" dirty="0" smtClean="0">
                <a:solidFill>
                  <a:srgbClr val="00458E"/>
                </a:solidFill>
              </a:rPr>
              <a:t>déficit</a:t>
            </a:r>
            <a:r>
              <a:rPr lang="pt-BR" altLang="pt-BR" sz="2000" dirty="0">
                <a:solidFill>
                  <a:srgbClr val="00458E"/>
                </a:solidFill>
              </a:rPr>
              <a:t>.</a:t>
            </a:r>
            <a:endParaRPr lang="pt-BR" altLang="pt-BR" sz="2000" dirty="0" smtClean="0">
              <a:solidFill>
                <a:srgbClr val="00458E"/>
              </a:solidFill>
            </a:endParaRPr>
          </a:p>
          <a:p>
            <a:pPr algn="just"/>
            <a:endParaRPr lang="pt-BR" altLang="pt-BR" sz="2000" dirty="0">
              <a:solidFill>
                <a:srgbClr val="00458E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rgbClr val="00458E"/>
                </a:solidFill>
              </a:rPr>
              <a:t>		</a:t>
            </a:r>
            <a:endParaRPr lang="pt-BR" sz="2000" dirty="0"/>
          </a:p>
        </p:txBody>
      </p:sp>
      <p:sp>
        <p:nvSpPr>
          <p:cNvPr id="3" name="Seta para baixo 2"/>
          <p:cNvSpPr/>
          <p:nvPr/>
        </p:nvSpPr>
        <p:spPr>
          <a:xfrm>
            <a:off x="4106333" y="2746514"/>
            <a:ext cx="880533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30706" y="3643983"/>
            <a:ext cx="8674629" cy="1151466"/>
          </a:xfrm>
          <a:prstGeom prst="round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9640" y="524735"/>
            <a:ext cx="7042551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FF9502"/>
                </a:solidFill>
              </a:rPr>
              <a:t>META ATUARIAL 2016 + EQUACIONAMENTO PELO MÁXIMO 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76350" y="1416392"/>
            <a:ext cx="8435975" cy="6500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t-BR" sz="3000" b="1" dirty="0" smtClean="0">
                <a:solidFill>
                  <a:srgbClr val="00458E"/>
                </a:solidFill>
              </a:rPr>
              <a:t>Estudo Complementar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28599" y="2212879"/>
            <a:ext cx="84666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altLang="pt-BR" sz="2000" u="sng" dirty="0" smtClean="0">
                <a:solidFill>
                  <a:srgbClr val="00458E"/>
                </a:solidFill>
              </a:rPr>
              <a:t>Objetivo</a:t>
            </a:r>
            <a:r>
              <a:rPr lang="pt-BR" altLang="pt-BR" sz="2000" dirty="0" smtClean="0">
                <a:solidFill>
                  <a:srgbClr val="00458E"/>
                </a:solidFill>
              </a:rPr>
              <a:t>: verificar a situação de solvência do Plano, nos próximos 30 anos, considerando a </a:t>
            </a:r>
            <a:r>
              <a:rPr lang="pt-BR" altLang="pt-BR" sz="2000" dirty="0">
                <a:solidFill>
                  <a:srgbClr val="00458E"/>
                </a:solidFill>
              </a:rPr>
              <a:t>redução gradativa da taxa de juros a um cenário mais aproximado da taxa real da economia brasileira </a:t>
            </a:r>
            <a:endParaRPr lang="pt-BR" altLang="pt-BR" sz="2000" dirty="0" smtClean="0">
              <a:solidFill>
                <a:srgbClr val="00458E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altLang="pt-BR" sz="2000" dirty="0" smtClean="0">
              <a:solidFill>
                <a:srgbClr val="00458E"/>
              </a:solidFill>
            </a:endParaRPr>
          </a:p>
          <a:p>
            <a:pPr algn="just"/>
            <a:endParaRPr lang="pt-BR" altLang="pt-BR" sz="2000" dirty="0">
              <a:solidFill>
                <a:srgbClr val="00458E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rgbClr val="00458E"/>
                </a:solidFill>
              </a:rPr>
              <a:t>			A redução gradativa é a metodologia </a:t>
            </a:r>
            <a:r>
              <a:rPr lang="pt-BR" altLang="pt-BR" sz="2000" dirty="0">
                <a:solidFill>
                  <a:srgbClr val="00458E"/>
                </a:solidFill>
              </a:rPr>
              <a:t>aprovada </a:t>
            </a:r>
            <a:r>
              <a:rPr lang="pt-BR" altLang="pt-BR" sz="2000" dirty="0" smtClean="0">
                <a:solidFill>
                  <a:srgbClr val="00458E"/>
                </a:solidFill>
              </a:rPr>
              <a:t>na definição das 				taxas </a:t>
            </a:r>
            <a:r>
              <a:rPr lang="pt-BR" altLang="pt-BR" sz="2000" dirty="0">
                <a:solidFill>
                  <a:srgbClr val="00458E"/>
                </a:solidFill>
              </a:rPr>
              <a:t>de juros em </a:t>
            </a:r>
            <a:r>
              <a:rPr lang="pt-BR" altLang="pt-BR" sz="2000" dirty="0" smtClean="0">
                <a:solidFill>
                  <a:srgbClr val="00458E"/>
                </a:solidFill>
              </a:rPr>
              <a:t>2016, em que se </a:t>
            </a:r>
            <a:r>
              <a:rPr lang="pt-BR" altLang="pt-BR" sz="2000" dirty="0">
                <a:solidFill>
                  <a:srgbClr val="00458E"/>
                </a:solidFill>
              </a:rPr>
              <a:t>alcançaria a taxa de 4,20% a.a. </a:t>
            </a:r>
            <a:r>
              <a:rPr lang="pt-BR" altLang="pt-BR" sz="2000" dirty="0" smtClean="0">
                <a:solidFill>
                  <a:srgbClr val="00458E"/>
                </a:solidFill>
              </a:rPr>
              <a:t>				na </a:t>
            </a:r>
            <a:r>
              <a:rPr lang="pt-BR" altLang="pt-BR" sz="2000" dirty="0">
                <a:solidFill>
                  <a:srgbClr val="00458E"/>
                </a:solidFill>
              </a:rPr>
              <a:t>duração do passivo </a:t>
            </a:r>
            <a:r>
              <a:rPr lang="pt-BR" altLang="pt-BR" sz="2000" dirty="0" smtClean="0">
                <a:solidFill>
                  <a:srgbClr val="00458E"/>
                </a:solidFill>
              </a:rPr>
              <a:t>dos planos</a:t>
            </a:r>
          </a:p>
          <a:p>
            <a:pPr algn="just"/>
            <a:r>
              <a:rPr lang="pt-BR" altLang="pt-BR" sz="2000" dirty="0">
                <a:solidFill>
                  <a:srgbClr val="00458E"/>
                </a:solidFill>
              </a:rPr>
              <a:t>	</a:t>
            </a:r>
            <a:r>
              <a:rPr lang="pt-BR" altLang="pt-BR" sz="2000" dirty="0" smtClean="0">
                <a:solidFill>
                  <a:srgbClr val="00458E"/>
                </a:solidFill>
              </a:rPr>
              <a:t>		</a:t>
            </a:r>
          </a:p>
          <a:p>
            <a:pPr algn="just"/>
            <a:r>
              <a:rPr lang="pt-BR" altLang="pt-BR" sz="2000" dirty="0">
                <a:solidFill>
                  <a:srgbClr val="00458E"/>
                </a:solidFill>
              </a:rPr>
              <a:t>	</a:t>
            </a:r>
            <a:r>
              <a:rPr lang="pt-BR" altLang="pt-BR" sz="2000" dirty="0" smtClean="0">
                <a:solidFill>
                  <a:srgbClr val="00458E"/>
                </a:solidFill>
              </a:rPr>
              <a:t>	</a:t>
            </a:r>
            <a:r>
              <a:rPr lang="pt-BR" altLang="pt-BR" sz="2000" dirty="0">
                <a:solidFill>
                  <a:srgbClr val="00458E"/>
                </a:solidFill>
              </a:rPr>
              <a:t>	Saldado: </a:t>
            </a:r>
            <a:r>
              <a:rPr lang="pt-BR" altLang="pt-BR" sz="2000" dirty="0" smtClean="0">
                <a:solidFill>
                  <a:srgbClr val="00458E"/>
                </a:solidFill>
              </a:rPr>
              <a:t>5,51% em 2016, 5,39</a:t>
            </a:r>
            <a:r>
              <a:rPr lang="pt-BR" altLang="pt-BR" sz="2000" dirty="0">
                <a:solidFill>
                  <a:srgbClr val="00458E"/>
                </a:solidFill>
              </a:rPr>
              <a:t>% em 2017, </a:t>
            </a:r>
            <a:r>
              <a:rPr lang="pt-BR" altLang="pt-BR" sz="2000" dirty="0" smtClean="0">
                <a:solidFill>
                  <a:srgbClr val="00458E"/>
                </a:solidFill>
              </a:rPr>
              <a:t>reduzindo até 2027</a:t>
            </a:r>
          </a:p>
          <a:p>
            <a:pPr algn="just"/>
            <a:r>
              <a:rPr lang="pt-BR" altLang="pt-BR" sz="2000" dirty="0" smtClean="0">
                <a:solidFill>
                  <a:srgbClr val="00458E"/>
                </a:solidFill>
              </a:rPr>
              <a:t>			Não Saldado</a:t>
            </a:r>
            <a:r>
              <a:rPr lang="pt-BR" altLang="pt-BR" sz="2000" dirty="0">
                <a:solidFill>
                  <a:srgbClr val="00458E"/>
                </a:solidFill>
              </a:rPr>
              <a:t>: </a:t>
            </a:r>
            <a:r>
              <a:rPr lang="pt-BR" altLang="pt-BR" sz="2000" dirty="0" smtClean="0">
                <a:solidFill>
                  <a:srgbClr val="00458E"/>
                </a:solidFill>
              </a:rPr>
              <a:t>5,56% </a:t>
            </a:r>
            <a:r>
              <a:rPr lang="pt-BR" altLang="pt-BR" sz="2000" dirty="0">
                <a:solidFill>
                  <a:srgbClr val="00458E"/>
                </a:solidFill>
              </a:rPr>
              <a:t>em 2016, </a:t>
            </a:r>
            <a:r>
              <a:rPr lang="pt-BR" altLang="pt-BR" sz="2000" dirty="0" smtClean="0">
                <a:solidFill>
                  <a:srgbClr val="00458E"/>
                </a:solidFill>
              </a:rPr>
              <a:t>5,45% </a:t>
            </a:r>
            <a:r>
              <a:rPr lang="pt-BR" altLang="pt-BR" sz="2000" dirty="0">
                <a:solidFill>
                  <a:srgbClr val="00458E"/>
                </a:solidFill>
              </a:rPr>
              <a:t>em 2017, </a:t>
            </a:r>
            <a:r>
              <a:rPr lang="pt-BR" altLang="pt-BR" sz="2000" dirty="0" smtClean="0">
                <a:solidFill>
                  <a:srgbClr val="00458E"/>
                </a:solidFill>
              </a:rPr>
              <a:t>reduzindo </a:t>
            </a:r>
            <a:r>
              <a:rPr lang="pt-BR" altLang="pt-BR" sz="2000" dirty="0">
                <a:solidFill>
                  <a:srgbClr val="00458E"/>
                </a:solidFill>
              </a:rPr>
              <a:t>até </a:t>
            </a:r>
            <a:r>
              <a:rPr lang="pt-BR" altLang="pt-BR" sz="2000" dirty="0" smtClean="0">
                <a:solidFill>
                  <a:srgbClr val="00458E"/>
                </a:solidFill>
              </a:rPr>
              <a:t>2028</a:t>
            </a:r>
            <a:endParaRPr lang="pt-BR" altLang="pt-BR" sz="2000" dirty="0">
              <a:solidFill>
                <a:srgbClr val="00458E"/>
              </a:solidFill>
            </a:endParaRPr>
          </a:p>
          <a:p>
            <a:pPr algn="just"/>
            <a:endParaRPr lang="pt-BR" altLang="pt-BR" sz="2000" dirty="0">
              <a:solidFill>
                <a:srgbClr val="00458E"/>
              </a:solidFill>
            </a:endParaRPr>
          </a:p>
          <a:p>
            <a:endParaRPr lang="pt-BR" sz="2000" dirty="0"/>
          </a:p>
        </p:txBody>
      </p:sp>
      <p:sp>
        <p:nvSpPr>
          <p:cNvPr id="4" name="Seta em curva para a direita 3"/>
          <p:cNvSpPr/>
          <p:nvPr/>
        </p:nvSpPr>
        <p:spPr>
          <a:xfrm>
            <a:off x="795867" y="4191000"/>
            <a:ext cx="702733" cy="109220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9640" y="524735"/>
            <a:ext cx="7042551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FF9502"/>
                </a:solidFill>
              </a:rPr>
              <a:t>META ATUARIAL 2016 + EQUACIONAMENTO PELO MÁXIMO 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1" y="1566333"/>
            <a:ext cx="7052363" cy="3721283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26132" y="5117838"/>
            <a:ext cx="8831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dirty="0">
                <a:solidFill>
                  <a:srgbClr val="00458E"/>
                </a:solidFill>
              </a:rPr>
              <a:t>Ao se avaliar </a:t>
            </a:r>
            <a:r>
              <a:rPr lang="pt-BR" altLang="pt-BR" dirty="0" smtClean="0">
                <a:solidFill>
                  <a:srgbClr val="00458E"/>
                </a:solidFill>
              </a:rPr>
              <a:t>curva </a:t>
            </a:r>
            <a:r>
              <a:rPr lang="pt-BR" altLang="pt-BR" dirty="0">
                <a:solidFill>
                  <a:srgbClr val="00458E"/>
                </a:solidFill>
              </a:rPr>
              <a:t>de solvência, observa-se que </a:t>
            </a:r>
            <a:r>
              <a:rPr lang="pt-BR" altLang="pt-BR" b="1" dirty="0">
                <a:solidFill>
                  <a:srgbClr val="00458E"/>
                </a:solidFill>
              </a:rPr>
              <a:t>a aplicação conjunta </a:t>
            </a:r>
            <a:r>
              <a:rPr lang="pt-BR" altLang="pt-BR" b="1" dirty="0" smtClean="0">
                <a:solidFill>
                  <a:srgbClr val="00458E"/>
                </a:solidFill>
              </a:rPr>
              <a:t>do equacionamento </a:t>
            </a:r>
            <a:r>
              <a:rPr lang="pt-BR" altLang="pt-BR" b="1" dirty="0">
                <a:solidFill>
                  <a:srgbClr val="00458E"/>
                </a:solidFill>
              </a:rPr>
              <a:t>pelo mínimo e redução gradativa da taxa de </a:t>
            </a:r>
            <a:r>
              <a:rPr lang="pt-BR" altLang="pt-BR" b="1" dirty="0" smtClean="0">
                <a:solidFill>
                  <a:srgbClr val="00458E"/>
                </a:solidFill>
              </a:rPr>
              <a:t>juros</a:t>
            </a:r>
            <a:r>
              <a:rPr lang="pt-BR" altLang="pt-BR" dirty="0" smtClean="0">
                <a:solidFill>
                  <a:srgbClr val="00458E"/>
                </a:solidFill>
              </a:rPr>
              <a:t>, </a:t>
            </a:r>
            <a:r>
              <a:rPr lang="pt-BR" altLang="pt-BR" dirty="0">
                <a:solidFill>
                  <a:srgbClr val="00458E"/>
                </a:solidFill>
              </a:rPr>
              <a:t>mesmo equacionando a integralidade do déficit  em 2017 (tanto o residual de 2016 quanto aquele originado no ano de 2017, quer seja por investimento, quer seja pela redução da taxa de juros de </a:t>
            </a:r>
            <a:r>
              <a:rPr lang="pt-BR" altLang="pt-BR" dirty="0" smtClean="0">
                <a:solidFill>
                  <a:srgbClr val="00458E"/>
                </a:solidFill>
              </a:rPr>
              <a:t>5,56% </a:t>
            </a:r>
            <a:r>
              <a:rPr lang="pt-BR" altLang="pt-BR" dirty="0">
                <a:solidFill>
                  <a:srgbClr val="00458E"/>
                </a:solidFill>
              </a:rPr>
              <a:t>para </a:t>
            </a:r>
            <a:r>
              <a:rPr lang="pt-BR" altLang="pt-BR" dirty="0" smtClean="0">
                <a:solidFill>
                  <a:srgbClr val="00458E"/>
                </a:solidFill>
              </a:rPr>
              <a:t>5,45%), </a:t>
            </a:r>
            <a:r>
              <a:rPr lang="pt-BR" altLang="pt-BR" b="1" dirty="0">
                <a:solidFill>
                  <a:srgbClr val="00458E"/>
                </a:solidFill>
              </a:rPr>
              <a:t>causa insuficiência patrimonial gradativa no plano</a:t>
            </a:r>
            <a:r>
              <a:rPr lang="pt-BR" altLang="pt-BR" dirty="0">
                <a:solidFill>
                  <a:srgbClr val="00458E"/>
                </a:solidFill>
              </a:rPr>
              <a:t>.</a:t>
            </a:r>
            <a:r>
              <a:rPr lang="pt-BR" altLang="pt-BR" dirty="0" smtClean="0">
                <a:solidFill>
                  <a:srgbClr val="00458E"/>
                </a:solidFill>
              </a:rPr>
              <a:t>		</a:t>
            </a:r>
            <a:endParaRPr lang="pt-BR" altLang="pt-BR" dirty="0">
              <a:solidFill>
                <a:srgbClr val="00458E"/>
              </a:solidFill>
            </a:endParaRPr>
          </a:p>
          <a:p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9640" y="524735"/>
            <a:ext cx="7042551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FF9502"/>
                </a:solidFill>
              </a:rPr>
              <a:t>META ATUARIAL 2016 + EQUACIONAMENTO PELO MÁXIMO 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9640" y="1618251"/>
            <a:ext cx="83693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 err="1">
                <a:solidFill>
                  <a:srgbClr val="00458E"/>
                </a:solidFill>
              </a:rPr>
              <a:t>Inexist</a:t>
            </a:r>
            <a:r>
              <a:rPr lang="en-US" altLang="pt-BR" b="1" dirty="0" err="1">
                <a:solidFill>
                  <a:srgbClr val="00458E"/>
                </a:solidFill>
              </a:rPr>
              <a:t>ência</a:t>
            </a:r>
            <a:r>
              <a:rPr lang="en-US" altLang="pt-BR" b="1" dirty="0">
                <a:solidFill>
                  <a:srgbClr val="00458E"/>
                </a:solidFill>
              </a:rPr>
              <a:t> de </a:t>
            </a:r>
            <a:r>
              <a:rPr lang="en-US" altLang="pt-BR" b="1" dirty="0" err="1">
                <a:solidFill>
                  <a:srgbClr val="00458E"/>
                </a:solidFill>
              </a:rPr>
              <a:t>carteira</a:t>
            </a:r>
            <a:r>
              <a:rPr lang="en-US" altLang="pt-BR" b="1" dirty="0">
                <a:solidFill>
                  <a:srgbClr val="00458E"/>
                </a:solidFill>
              </a:rPr>
              <a:t> </a:t>
            </a:r>
            <a:r>
              <a:rPr lang="en-US" altLang="pt-BR" b="1" dirty="0" err="1">
                <a:solidFill>
                  <a:srgbClr val="00458E"/>
                </a:solidFill>
              </a:rPr>
              <a:t>ótima</a:t>
            </a:r>
            <a:r>
              <a:rPr lang="en-US" altLang="pt-BR" b="1" dirty="0">
                <a:solidFill>
                  <a:srgbClr val="00458E"/>
                </a:solidFill>
              </a:rPr>
              <a:t> de </a:t>
            </a:r>
            <a:r>
              <a:rPr lang="en-US" altLang="pt-BR" b="1" dirty="0" err="1">
                <a:solidFill>
                  <a:srgbClr val="00458E"/>
                </a:solidFill>
              </a:rPr>
              <a:t>investimentos</a:t>
            </a:r>
            <a:r>
              <a:rPr lang="en-US" altLang="pt-BR" b="1" dirty="0">
                <a:solidFill>
                  <a:srgbClr val="00458E"/>
                </a:solidFill>
              </a:rPr>
              <a:t> </a:t>
            </a:r>
            <a:r>
              <a:rPr lang="en-US" altLang="pt-BR" b="1" dirty="0" err="1">
                <a:solidFill>
                  <a:srgbClr val="00458E"/>
                </a:solidFill>
              </a:rPr>
              <a:t>em</a:t>
            </a:r>
            <a:r>
              <a:rPr lang="en-US" altLang="pt-BR" b="1" dirty="0">
                <a:solidFill>
                  <a:srgbClr val="00458E"/>
                </a:solidFill>
              </a:rPr>
              <a:t> um </a:t>
            </a:r>
            <a:r>
              <a:rPr lang="en-US" altLang="pt-BR" b="1" dirty="0" err="1">
                <a:solidFill>
                  <a:srgbClr val="00458E"/>
                </a:solidFill>
              </a:rPr>
              <a:t>cenário</a:t>
            </a:r>
            <a:r>
              <a:rPr lang="en-US" altLang="pt-BR" b="1" dirty="0">
                <a:solidFill>
                  <a:srgbClr val="00458E"/>
                </a:solidFill>
              </a:rPr>
              <a:t> de </a:t>
            </a:r>
            <a:r>
              <a:rPr lang="en-US" altLang="pt-BR" b="1" dirty="0" err="1">
                <a:solidFill>
                  <a:srgbClr val="00458E"/>
                </a:solidFill>
              </a:rPr>
              <a:t>redução</a:t>
            </a:r>
            <a:r>
              <a:rPr lang="en-US" altLang="pt-BR" b="1" dirty="0">
                <a:solidFill>
                  <a:srgbClr val="00458E"/>
                </a:solidFill>
              </a:rPr>
              <a:t> gradual de </a:t>
            </a:r>
            <a:r>
              <a:rPr lang="en-US" altLang="pt-BR" b="1" dirty="0" err="1">
                <a:solidFill>
                  <a:srgbClr val="00458E"/>
                </a:solidFill>
              </a:rPr>
              <a:t>juros</a:t>
            </a:r>
            <a:r>
              <a:rPr lang="en-US" altLang="pt-BR" b="1" dirty="0">
                <a:solidFill>
                  <a:srgbClr val="00458E"/>
                </a:solidFill>
              </a:rPr>
              <a:t>, </a:t>
            </a:r>
            <a:r>
              <a:rPr lang="en-US" altLang="pt-BR" b="1" dirty="0" err="1">
                <a:solidFill>
                  <a:srgbClr val="00458E"/>
                </a:solidFill>
              </a:rPr>
              <a:t>mesmo</a:t>
            </a:r>
            <a:r>
              <a:rPr lang="en-US" altLang="pt-BR" b="1" dirty="0">
                <a:solidFill>
                  <a:srgbClr val="00458E"/>
                </a:solidFill>
              </a:rPr>
              <a:t> </a:t>
            </a:r>
            <a:r>
              <a:rPr lang="en-US" altLang="pt-BR" b="1" dirty="0" err="1">
                <a:solidFill>
                  <a:srgbClr val="00458E"/>
                </a:solidFill>
              </a:rPr>
              <a:t>considerando</a:t>
            </a:r>
            <a:r>
              <a:rPr lang="en-US" altLang="pt-BR" b="1" dirty="0">
                <a:solidFill>
                  <a:srgbClr val="00458E"/>
                </a:solidFill>
              </a:rPr>
              <a:t> o </a:t>
            </a:r>
            <a:r>
              <a:rPr lang="en-US" altLang="pt-BR" b="1" dirty="0" err="1">
                <a:solidFill>
                  <a:srgbClr val="00458E"/>
                </a:solidFill>
              </a:rPr>
              <a:t>equacionamento</a:t>
            </a:r>
            <a:r>
              <a:rPr lang="en-US" altLang="pt-BR" b="1" dirty="0">
                <a:solidFill>
                  <a:srgbClr val="00458E"/>
                </a:solidFill>
              </a:rPr>
              <a:t> de 2016 </a:t>
            </a:r>
            <a:r>
              <a:rPr lang="en-US" altLang="pt-BR" b="1" dirty="0" err="1">
                <a:solidFill>
                  <a:srgbClr val="00458E"/>
                </a:solidFill>
              </a:rPr>
              <a:t>pelo</a:t>
            </a:r>
            <a:r>
              <a:rPr lang="en-US" altLang="pt-BR" b="1" dirty="0">
                <a:solidFill>
                  <a:srgbClr val="00458E"/>
                </a:solidFill>
              </a:rPr>
              <a:t> </a:t>
            </a:r>
            <a:r>
              <a:rPr lang="en-US" altLang="pt-BR" b="1" dirty="0" err="1">
                <a:solidFill>
                  <a:srgbClr val="00458E"/>
                </a:solidFill>
              </a:rPr>
              <a:t>máximo</a:t>
            </a:r>
            <a:r>
              <a:rPr lang="en-US" altLang="pt-BR" b="1" dirty="0">
                <a:solidFill>
                  <a:srgbClr val="00458E"/>
                </a:solidFill>
              </a:rPr>
              <a:t>;</a:t>
            </a:r>
            <a:endParaRPr lang="pt-BR" altLang="pt-BR" b="1" dirty="0">
              <a:solidFill>
                <a:srgbClr val="00458E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solidFill>
                  <a:srgbClr val="00B050"/>
                </a:solidFill>
              </a:rPr>
              <a:t>Expectativa da curva de juros reais de longo prazo (3,85%), acrescida do spread de retorno esperado para os Títulos Públicos - HTM (0,61%);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solidFill>
                  <a:srgbClr val="00458E"/>
                </a:solidFill>
              </a:rPr>
              <a:t>Impacto da </a:t>
            </a:r>
            <a:r>
              <a:rPr lang="pt-BR" altLang="pt-BR" b="1" dirty="0" err="1">
                <a:solidFill>
                  <a:srgbClr val="00458E"/>
                </a:solidFill>
              </a:rPr>
              <a:t>redu</a:t>
            </a:r>
            <a:r>
              <a:rPr lang="en-US" altLang="pt-BR" b="1" dirty="0" err="1">
                <a:solidFill>
                  <a:srgbClr val="00458E"/>
                </a:solidFill>
              </a:rPr>
              <a:t>ção</a:t>
            </a:r>
            <a:r>
              <a:rPr lang="en-US" altLang="pt-BR" b="1" dirty="0">
                <a:solidFill>
                  <a:srgbClr val="00458E"/>
                </a:solidFill>
              </a:rPr>
              <a:t> da meta </a:t>
            </a:r>
            <a:r>
              <a:rPr lang="en-US" altLang="pt-BR" b="1" dirty="0" err="1">
                <a:solidFill>
                  <a:srgbClr val="00458E"/>
                </a:solidFill>
              </a:rPr>
              <a:t>atuarial</a:t>
            </a:r>
            <a:r>
              <a:rPr lang="en-US" altLang="pt-BR" b="1" dirty="0">
                <a:solidFill>
                  <a:srgbClr val="00458E"/>
                </a:solidFill>
              </a:rPr>
              <a:t>: </a:t>
            </a:r>
            <a:r>
              <a:rPr lang="en-US" altLang="pt-BR" b="1" dirty="0" smtClean="0">
                <a:solidFill>
                  <a:srgbClr val="00458E"/>
                </a:solidFill>
              </a:rPr>
              <a:t>R$ 907 </a:t>
            </a:r>
            <a:r>
              <a:rPr lang="en-US" altLang="pt-BR" b="1" dirty="0" err="1" smtClean="0">
                <a:solidFill>
                  <a:srgbClr val="00458E"/>
                </a:solidFill>
              </a:rPr>
              <a:t>milhões</a:t>
            </a:r>
            <a:r>
              <a:rPr lang="en-US" altLang="pt-BR" b="1" dirty="0">
                <a:solidFill>
                  <a:srgbClr val="00458E"/>
                </a:solidFill>
              </a:rPr>
              <a:t>;</a:t>
            </a:r>
            <a:endParaRPr lang="pt-BR" altLang="pt-BR" b="1" dirty="0">
              <a:solidFill>
                <a:srgbClr val="00458E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solidFill>
                  <a:srgbClr val="00B050"/>
                </a:solidFill>
              </a:rPr>
              <a:t>Pequena elevação na totalidade das taxas de contribuição dos planos de equacionamento </a:t>
            </a:r>
            <a:r>
              <a:rPr lang="en-US" altLang="pt-BR" b="1" dirty="0" err="1">
                <a:solidFill>
                  <a:srgbClr val="00B050"/>
                </a:solidFill>
              </a:rPr>
              <a:t>em</a:t>
            </a:r>
            <a:r>
              <a:rPr lang="en-US" altLang="pt-BR" b="1" dirty="0">
                <a:solidFill>
                  <a:srgbClr val="00B050"/>
                </a:solidFill>
              </a:rPr>
              <a:t> </a:t>
            </a:r>
            <a:r>
              <a:rPr lang="en-US" altLang="pt-BR" b="1" dirty="0" err="1">
                <a:solidFill>
                  <a:srgbClr val="00B050"/>
                </a:solidFill>
              </a:rPr>
              <a:t>relação</a:t>
            </a:r>
            <a:r>
              <a:rPr lang="en-US" altLang="pt-BR" b="1" dirty="0">
                <a:solidFill>
                  <a:srgbClr val="00B050"/>
                </a:solidFill>
              </a:rPr>
              <a:t> </a:t>
            </a:r>
            <a:r>
              <a:rPr lang="en-US" altLang="pt-BR" b="1" dirty="0" err="1">
                <a:solidFill>
                  <a:srgbClr val="00B050"/>
                </a:solidFill>
              </a:rPr>
              <a:t>à</a:t>
            </a:r>
            <a:r>
              <a:rPr lang="en-US" altLang="pt-BR" b="1" dirty="0">
                <a:solidFill>
                  <a:srgbClr val="00B050"/>
                </a:solidFill>
              </a:rPr>
              <a:t> meta </a:t>
            </a:r>
            <a:r>
              <a:rPr lang="en-US" altLang="pt-BR" b="1" dirty="0" err="1">
                <a:solidFill>
                  <a:srgbClr val="00B050"/>
                </a:solidFill>
              </a:rPr>
              <a:t>anteriormente</a:t>
            </a:r>
            <a:r>
              <a:rPr lang="en-US" altLang="pt-BR" b="1" dirty="0">
                <a:solidFill>
                  <a:srgbClr val="00B050"/>
                </a:solidFill>
              </a:rPr>
              <a:t> </a:t>
            </a:r>
            <a:r>
              <a:rPr lang="en-US" altLang="pt-BR" b="1" dirty="0" err="1">
                <a:solidFill>
                  <a:srgbClr val="00B050"/>
                </a:solidFill>
              </a:rPr>
              <a:t>aprovada</a:t>
            </a:r>
            <a:r>
              <a:rPr lang="en-US" altLang="pt-BR" b="1" dirty="0">
                <a:solidFill>
                  <a:srgbClr val="00B050"/>
                </a:solidFill>
              </a:rPr>
              <a:t>, </a:t>
            </a:r>
            <a:r>
              <a:rPr lang="pt-BR" altLang="pt-BR" b="1" dirty="0">
                <a:solidFill>
                  <a:srgbClr val="00B050"/>
                </a:solidFill>
              </a:rPr>
              <a:t>5,45% a.a.;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solidFill>
                  <a:srgbClr val="00458E"/>
                </a:solidFill>
              </a:rPr>
              <a:t>Ganho no ajuste de precificação, de R$ 200 milhões;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solidFill>
                  <a:srgbClr val="00B050"/>
                </a:solidFill>
              </a:rPr>
              <a:t>Garantir que os valores referentes às contribuições extraordinárias, possam ser destinados à aquisição de Títulos Públicos Marcados na Curva;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solidFill>
                  <a:srgbClr val="00458E"/>
                </a:solidFill>
              </a:rPr>
              <a:t>Utilização dos recursos referentes ao acordo de leniência da J&amp;F para recuperação da solvência do plano.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9640" y="524735"/>
            <a:ext cx="7042551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FF9502"/>
                </a:solidFill>
              </a:rPr>
              <a:t>META ATUARIAL 2016 + EQUACIONAMENTO PELO MÁXIMO 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680446"/>
              </p:ext>
            </p:extLst>
          </p:nvPr>
        </p:nvGraphicFramePr>
        <p:xfrm>
          <a:off x="315803" y="1893659"/>
          <a:ext cx="8447197" cy="339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605"/>
                <a:gridCol w="1235814"/>
                <a:gridCol w="1394950"/>
                <a:gridCol w="1592098"/>
                <a:gridCol w="566088"/>
                <a:gridCol w="576380"/>
                <a:gridCol w="588143"/>
                <a:gridCol w="1482119"/>
              </a:tblGrid>
              <a:tr h="55612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Op</a:t>
                      </a:r>
                      <a:r>
                        <a:rPr lang="en-US" sz="1400" dirty="0" err="1" smtClean="0"/>
                        <a:t>ção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Nº</a:t>
                      </a:r>
                      <a:r>
                        <a:rPr lang="pt-BR" sz="1400" baseline="0" dirty="0" smtClean="0"/>
                        <a:t> de </a:t>
                      </a:r>
                      <a:r>
                        <a:rPr lang="pt-BR" sz="1400" baseline="0" dirty="0" err="1" smtClean="0"/>
                        <a:t>equac</a:t>
                      </a:r>
                      <a:r>
                        <a:rPr lang="pt-BR" sz="1400" baseline="0" dirty="0" smtClean="0"/>
                        <a:t>.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de </a:t>
                      </a:r>
                      <a:r>
                        <a:rPr lang="pt-BR" sz="1400" dirty="0" err="1" smtClean="0"/>
                        <a:t>equac</a:t>
                      </a:r>
                      <a:r>
                        <a:rPr lang="pt-BR" sz="1400" dirty="0" smtClean="0"/>
                        <a:t>.</a:t>
                      </a:r>
                      <a:endParaRPr lang="pt-BR" sz="1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Custeio (min/m</a:t>
                      </a:r>
                      <a:r>
                        <a:rPr lang="en-US" sz="1400" dirty="0" err="1" smtClean="0"/>
                        <a:t>éd</a:t>
                      </a:r>
                      <a:r>
                        <a:rPr lang="en-US" sz="1400" dirty="0" smtClean="0"/>
                        <a:t>/max) </a:t>
                      </a:r>
                      <a:r>
                        <a:rPr lang="en-US" sz="1400" dirty="0" err="1" smtClean="0"/>
                        <a:t>em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Fator</a:t>
                      </a:r>
                      <a:r>
                        <a:rPr lang="en-US" sz="1400" dirty="0" smtClean="0"/>
                        <a:t> de Contrib. Normal</a:t>
                      </a:r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VP das </a:t>
                      </a:r>
                      <a:r>
                        <a:rPr lang="pt-BR" sz="1400" dirty="0" err="1" smtClean="0"/>
                        <a:t>Contrib</a:t>
                      </a:r>
                      <a:r>
                        <a:rPr lang="pt-BR" sz="1400" dirty="0" smtClean="0"/>
                        <a:t>. (</a:t>
                      </a:r>
                      <a:r>
                        <a:rPr lang="pt-BR" sz="1400" dirty="0" err="1" smtClean="0"/>
                        <a:t>R</a:t>
                      </a:r>
                      <a:r>
                        <a:rPr lang="pt-BR" sz="1400" dirty="0" smtClean="0"/>
                        <a:t>$) 1,5 </a:t>
                      </a:r>
                      <a:r>
                        <a:rPr lang="pt-BR" sz="1400" dirty="0" err="1" smtClean="0"/>
                        <a:t>duration</a:t>
                      </a:r>
                      <a:endParaRPr lang="pt-BR" sz="1400" dirty="0"/>
                    </a:p>
                  </a:txBody>
                  <a:tcPr anchor="ctr"/>
                </a:tc>
              </a:tr>
              <a:tr h="353479">
                <a:tc row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</a:t>
                      </a:r>
                      <a:r>
                        <a:rPr lang="en-US" sz="1400" dirty="0" err="1" smtClean="0"/>
                        <a:t>ínimo</a:t>
                      </a:r>
                      <a:endParaRPr lang="pt-BR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23 anos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Ativos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1,29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1,63</a:t>
                      </a:r>
                      <a:endParaRPr lang="pt-BR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pt-BR" sz="1400" dirty="0" smtClean="0"/>
                        <a:t>1.608.710.237,36</a:t>
                      </a:r>
                      <a:endParaRPr lang="pt-BR" sz="1400" dirty="0"/>
                    </a:p>
                  </a:txBody>
                  <a:tcPr anchor="ctr"/>
                </a:tc>
              </a:tr>
              <a:tr h="353479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Assistidos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0,75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2,53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3,19</a:t>
                      </a:r>
                      <a:endParaRPr lang="pt-B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53479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Patroc</a:t>
                      </a:r>
                      <a:r>
                        <a:rPr lang="pt-BR" sz="1400" dirty="0" smtClean="0"/>
                        <a:t>./Ativos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0,79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0,99</a:t>
                      </a:r>
                      <a:endParaRPr lang="pt-B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68004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Patroc</a:t>
                      </a:r>
                      <a:r>
                        <a:rPr lang="pt-BR" sz="1400" dirty="0" smtClean="0"/>
                        <a:t>./Assistidos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0,46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1,54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1,94</a:t>
                      </a:r>
                      <a:endParaRPr lang="pt-B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53479">
                <a:tc row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</a:t>
                      </a:r>
                      <a:r>
                        <a:rPr lang="en-US" sz="1400" dirty="0" err="1" smtClean="0"/>
                        <a:t>áximo</a:t>
                      </a:r>
                      <a:endParaRPr lang="pt-BR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18 anos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Ativos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0,18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1,26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2,01</a:t>
                      </a:r>
                      <a:endParaRPr lang="pt-BR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pt-BR" sz="1400" dirty="0" smtClean="0"/>
                        <a:t>1.607.513.994,93</a:t>
                      </a:r>
                      <a:endParaRPr lang="pt-BR" sz="1400" dirty="0"/>
                    </a:p>
                  </a:txBody>
                  <a:tcPr anchor="ctr"/>
                </a:tc>
              </a:tr>
              <a:tr h="353479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Assistidos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0,35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2,46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3,94</a:t>
                      </a:r>
                      <a:endParaRPr lang="pt-B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53479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Patroc</a:t>
                      </a:r>
                      <a:r>
                        <a:rPr lang="pt-BR" sz="1400" dirty="0" smtClean="0"/>
                        <a:t>./Ativos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0,11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0,77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1,23</a:t>
                      </a:r>
                      <a:endParaRPr lang="pt-B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53479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Patroc</a:t>
                      </a:r>
                      <a:r>
                        <a:rPr lang="pt-BR" sz="1400" dirty="0" smtClean="0"/>
                        <a:t>./Assistidos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1,50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2,41</a:t>
                      </a:r>
                      <a:endParaRPr lang="pt-B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19640" y="524735"/>
            <a:ext cx="7042551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FF9502"/>
                </a:solidFill>
              </a:rPr>
              <a:t>META ATUARIAL 2016 + EQUACIONAMENTO PELO MÁXIMO 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46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8443"/>
            <a:ext cx="8229600" cy="26952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DOS RESULTADOS 2017</a:t>
            </a:r>
            <a:endParaRPr lang="en-US" b="1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33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22611"/>
              </p:ext>
            </p:extLst>
          </p:nvPr>
        </p:nvGraphicFramePr>
        <p:xfrm>
          <a:off x="126998" y="3080019"/>
          <a:ext cx="8785226" cy="608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142"/>
                <a:gridCol w="1152070"/>
                <a:gridCol w="1080065"/>
                <a:gridCol w="1071176"/>
                <a:gridCol w="970554"/>
                <a:gridCol w="970554"/>
                <a:gridCol w="1164665"/>
              </a:tblGrid>
              <a:tr h="6081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Superávit/(Déficit) Acumulado</a:t>
                      </a:r>
                    </a:p>
                  </a:txBody>
                  <a:tcPr marL="9396" marR="9396" marT="94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(10.895.507)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(2.003.681)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(12.607)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(88.947)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(46.183)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(13.046.925)</a:t>
                      </a:r>
                      <a:endParaRPr lang="pt-BR" sz="1200" b="1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07459"/>
              </p:ext>
            </p:extLst>
          </p:nvPr>
        </p:nvGraphicFramePr>
        <p:xfrm>
          <a:off x="107950" y="1310364"/>
          <a:ext cx="8804274" cy="1769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119"/>
                <a:gridCol w="1152058"/>
                <a:gridCol w="1080055"/>
                <a:gridCol w="1096473"/>
                <a:gridCol w="968615"/>
                <a:gridCol w="968615"/>
                <a:gridCol w="1162339"/>
              </a:tblGrid>
              <a:tr h="891255"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93" marR="9393" marT="938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REG/REPLAN Saldado</a:t>
                      </a:r>
                    </a:p>
                  </a:txBody>
                  <a:tcPr marL="9393" marR="9393" marT="9384" marB="0" anchor="ctr">
                    <a:solidFill>
                      <a:srgbClr val="0D40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REG/REPLAN Não Saldado</a:t>
                      </a:r>
                      <a:endParaRPr lang="pt-BR" sz="120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393" marR="9393" marT="9384" marB="0" anchor="ctr">
                    <a:solidFill>
                      <a:srgbClr val="0D40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REB</a:t>
                      </a:r>
                      <a:endParaRPr lang="pt-BR" sz="120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393" marR="9393" marT="9384" marB="0" anchor="ctr">
                    <a:solidFill>
                      <a:srgbClr val="0D4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Novo Plano</a:t>
                      </a:r>
                      <a:endParaRPr lang="pt-BR" sz="1200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endParaRPr lang="pt-BR" sz="120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393" marR="9393" marT="9384" marB="0" anchor="ctr">
                    <a:solidFill>
                      <a:srgbClr val="0D40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Novo Plano Ex-PMPP</a:t>
                      </a:r>
                      <a:endParaRPr lang="pt-BR" sz="120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393" marR="9393" marT="9384" marB="0" anchor="ctr">
                    <a:solidFill>
                      <a:srgbClr val="0D4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Consolidado</a:t>
                      </a:r>
                    </a:p>
                  </a:txBody>
                  <a:tcPr marL="9393" marR="9393" marT="9384" marB="0" anchor="ctr">
                    <a:solidFill>
                      <a:srgbClr val="0D4098"/>
                    </a:solidFill>
                  </a:tcPr>
                </a:tc>
              </a:tr>
              <a:tr h="439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Superávit/(Déficit) </a:t>
                      </a:r>
                      <a:r>
                        <a:rPr lang="pt-BR" sz="12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Acum</a:t>
                      </a:r>
                      <a:r>
                        <a:rPr lang="pt-BR" sz="12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Até 2016</a:t>
                      </a:r>
                      <a:endParaRPr lang="pt-BR" sz="12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93" marR="9393" marT="93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(10.388.137)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(1.908.036)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(16.686)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(121.922)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(43.506)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(12.478.286)</a:t>
                      </a:r>
                      <a:endParaRPr lang="pt-BR" sz="1200" b="1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9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Superávit/Déficit do Exercício</a:t>
                      </a:r>
                    </a:p>
                  </a:txBody>
                  <a:tcPr marL="9393" marR="9393" marT="938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(507.370)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(95.344)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4.079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32.975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(2.677)</a:t>
                      </a:r>
                      <a:endParaRPr lang="pt-BR" sz="1200" b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2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(672.712)</a:t>
                      </a:r>
                      <a:endParaRPr lang="pt-BR" sz="1200" b="1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05340" y="423804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err="1" smtClean="0">
                <a:solidFill>
                  <a:srgbClr val="FF9502"/>
                </a:solidFill>
              </a:rPr>
              <a:t>Resultado</a:t>
            </a:r>
            <a:r>
              <a:rPr lang="en-US" sz="2500" b="1" dirty="0" smtClean="0">
                <a:solidFill>
                  <a:srgbClr val="FF9502"/>
                </a:solidFill>
              </a:rPr>
              <a:t> do </a:t>
            </a:r>
            <a:r>
              <a:rPr lang="en-US" sz="2500" b="1" dirty="0" err="1" smtClean="0">
                <a:solidFill>
                  <a:srgbClr val="FF9502"/>
                </a:solidFill>
              </a:rPr>
              <a:t>Equilíbrio</a:t>
            </a:r>
            <a:r>
              <a:rPr lang="en-US" sz="2500" b="1" dirty="0" smtClean="0">
                <a:solidFill>
                  <a:srgbClr val="FF9502"/>
                </a:solidFill>
              </a:rPr>
              <a:t> </a:t>
            </a:r>
            <a:r>
              <a:rPr lang="en-US" sz="2500" b="1" dirty="0" err="1" smtClean="0">
                <a:solidFill>
                  <a:srgbClr val="FF9502"/>
                </a:solidFill>
              </a:rPr>
              <a:t>Técnico</a:t>
            </a:r>
            <a:r>
              <a:rPr lang="en-US" sz="2500" b="1" dirty="0" smtClean="0">
                <a:solidFill>
                  <a:srgbClr val="FF9502"/>
                </a:solidFill>
              </a:rPr>
              <a:t> </a:t>
            </a:r>
            <a:r>
              <a:rPr lang="en-US" sz="2500" b="1" dirty="0" err="1" smtClean="0">
                <a:solidFill>
                  <a:srgbClr val="FF9502"/>
                </a:solidFill>
              </a:rPr>
              <a:t>em</a:t>
            </a:r>
            <a:r>
              <a:rPr lang="en-US" sz="2500" b="1" dirty="0" smtClean="0">
                <a:solidFill>
                  <a:srgbClr val="FF9502"/>
                </a:solidFill>
              </a:rPr>
              <a:t> 2017</a:t>
            </a:r>
            <a:r>
              <a:rPr lang="en-US" sz="2500" b="1" dirty="0">
                <a:solidFill>
                  <a:srgbClr val="FF9502"/>
                </a:solidFill>
              </a:rPr>
              <a:t> </a:t>
            </a:r>
            <a:r>
              <a:rPr lang="en-US" sz="2500" b="1" dirty="0" smtClean="0">
                <a:solidFill>
                  <a:srgbClr val="FF9502"/>
                </a:solidFill>
              </a:rPr>
              <a:t>(JAN a SET)</a:t>
            </a:r>
            <a:endParaRPr lang="en-US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245618"/>
              </p:ext>
            </p:extLst>
          </p:nvPr>
        </p:nvGraphicFramePr>
        <p:xfrm>
          <a:off x="2445026" y="3688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2319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8485" y="376179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FF9502"/>
                </a:solidFill>
              </a:rPr>
              <a:t>RENTABILIDADE DE INVESTIMENTOS 2017</a:t>
            </a:r>
            <a:r>
              <a:rPr lang="en-US" sz="2500" b="1" dirty="0">
                <a:solidFill>
                  <a:srgbClr val="FF9502"/>
                </a:solidFill>
              </a:rPr>
              <a:t> </a:t>
            </a:r>
            <a:r>
              <a:rPr lang="en-US" sz="2500" b="1" dirty="0" smtClean="0">
                <a:solidFill>
                  <a:srgbClr val="FF9502"/>
                </a:solidFill>
              </a:rPr>
              <a:t>(JAN a SET)</a:t>
            </a:r>
            <a:endParaRPr lang="en-US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504825" y="2208143"/>
          <a:ext cx="7605850" cy="109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460"/>
                <a:gridCol w="595824"/>
                <a:gridCol w="730095"/>
                <a:gridCol w="850378"/>
                <a:gridCol w="850378"/>
                <a:gridCol w="570648"/>
                <a:gridCol w="965067"/>
              </a:tblGrid>
              <a:tr h="174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SEGMENTOS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Valor Aplicado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Alocação %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Resultado Acumulado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Rentabilidade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</a:tr>
              <a:tr h="16021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Renda Fixa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34.980.928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60,29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2.157.191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6,38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Títulos Públicos na Curva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23.433.802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40,39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1.432.896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5,94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Títulos Públicos a Mercado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202.067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267.532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8,12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Créditos Bancários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3.212.662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5,54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206.360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6,86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Créditos Privados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859.063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1,48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66.873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8,69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Fundos de Gestão Terceirizada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7.373.334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12,54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183.529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7,03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504031" y="3516443"/>
          <a:ext cx="7605850" cy="469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460"/>
                <a:gridCol w="595824"/>
                <a:gridCol w="730095"/>
                <a:gridCol w="850378"/>
                <a:gridCol w="850378"/>
                <a:gridCol w="570648"/>
                <a:gridCol w="965067"/>
              </a:tblGrid>
              <a:tr h="160210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Renda Variável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12.668.555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21,84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1.126.232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9,78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Ativos a Mercado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5.086.228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8,77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1.002.723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24,83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Ativos a Laudo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7.582.327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13,07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123.509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1,65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523081" y="4206985"/>
          <a:ext cx="7605850" cy="822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460"/>
                <a:gridCol w="595824"/>
                <a:gridCol w="730095"/>
                <a:gridCol w="850378"/>
                <a:gridCol w="850378"/>
                <a:gridCol w="570648"/>
                <a:gridCol w="965067"/>
              </a:tblGrid>
              <a:tr h="160210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Demais Investimentos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Investimentos Estruturados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3.022.539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5,21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279.208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9,77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Investimentos Imobiliários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5.158.185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8,89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280.064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5,54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Operações com Participantes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2.185.940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3,77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182.266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8,52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000" b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58.016.491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4.032.228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7,28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352801" y="1470991"/>
            <a:ext cx="1789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smtClean="0">
                <a:solidFill>
                  <a:schemeClr val="accent3">
                    <a:lumMod val="50000"/>
                  </a:schemeClr>
                </a:solidFill>
              </a:rPr>
              <a:t>CONSOLIDADO</a:t>
            </a:r>
            <a:endParaRPr lang="pt-BR" sz="2000" b="1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0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504825" y="2022613"/>
          <a:ext cx="7605850" cy="109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460"/>
                <a:gridCol w="595824"/>
                <a:gridCol w="730095"/>
                <a:gridCol w="850378"/>
                <a:gridCol w="850378"/>
                <a:gridCol w="570648"/>
                <a:gridCol w="965067"/>
              </a:tblGrid>
              <a:tr h="174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SEGMENTOS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Valor Aplicado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Alocação %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Resultado Acumulado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Rentabilidade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rgbClr val="0D4098"/>
                    </a:solidFill>
                  </a:tcPr>
                </a:tc>
              </a:tr>
              <a:tr h="16021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Renda Fixa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2.654.832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57,76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160.453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6,26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6600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Títulos Públicos na Curva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1.811.812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39,42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105.000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5,85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Títulos Públicos a Mercado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14.258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0,31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12.342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8,12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Créditos Bancários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336.950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7,33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21.620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6,86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Créditos Privados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109.773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2,39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8.863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8,69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Fundos de Gestão Terceirizada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482.399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10,49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12.628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6,28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504031" y="3330913"/>
          <a:ext cx="7605850" cy="469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460"/>
                <a:gridCol w="595824"/>
                <a:gridCol w="730095"/>
                <a:gridCol w="850378"/>
                <a:gridCol w="850378"/>
                <a:gridCol w="570648"/>
                <a:gridCol w="965067"/>
              </a:tblGrid>
              <a:tr h="160210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Renda Variável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1.141.090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24,82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109.428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10,59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Ativos a Mercado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499.990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10,88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99.338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24,75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</a:tr>
              <a:tr h="14107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Ativos a Laudo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641.100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13,95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10.091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1,59</a:t>
                      </a:r>
                      <a:endParaRPr lang="pt-BR" sz="9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523081" y="4021455"/>
          <a:ext cx="7605850" cy="822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460"/>
                <a:gridCol w="595824"/>
                <a:gridCol w="730095"/>
                <a:gridCol w="850378"/>
                <a:gridCol w="850378"/>
                <a:gridCol w="570648"/>
                <a:gridCol w="965067"/>
              </a:tblGrid>
              <a:tr h="160210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Demais Investimentos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Investimentos Estruturados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244.173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5,31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17.462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7,34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Investimentos Imobiliários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486.619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10,59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gridSpan="2"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26.242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5,50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pt-BR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Operações com Participantes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69.610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1,51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6.556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0" fontAlgn="t"/>
                      <a:r>
                        <a:rPr lang="pt-BR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9,59</a:t>
                      </a:r>
                      <a:endParaRPr lang="pt-B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0" marR="9090" marT="90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000" b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4.596.594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320.964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7,34</a:t>
                      </a:r>
                      <a:endParaRPr lang="pt-BR" sz="1000" b="0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90" marR="9090" marT="9090" marB="0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-18485" y="376179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FF9502"/>
                </a:solidFill>
              </a:rPr>
              <a:t>RENTABILIDADE DE INVESTIMENTOS 2017</a:t>
            </a:r>
            <a:r>
              <a:rPr lang="en-US" sz="2500" b="1" dirty="0">
                <a:solidFill>
                  <a:srgbClr val="FF9502"/>
                </a:solidFill>
              </a:rPr>
              <a:t> </a:t>
            </a:r>
            <a:r>
              <a:rPr lang="en-US" sz="2500" b="1" dirty="0" smtClean="0">
                <a:solidFill>
                  <a:srgbClr val="FF9502"/>
                </a:solidFill>
              </a:rPr>
              <a:t>(JAN a SET)</a:t>
            </a:r>
            <a:endParaRPr lang="en-US" sz="2500" b="1" dirty="0">
              <a:solidFill>
                <a:srgbClr val="FF950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37183" y="1470991"/>
            <a:ext cx="3260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REG/REPLAN N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ÃO SALDADO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78157" y="5342927"/>
            <a:ext cx="3723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Meta 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</a:rPr>
              <a:t>Atuarial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 no 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</a:rPr>
              <a:t>período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: 5,44%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9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53696"/>
              </p:ext>
            </p:extLst>
          </p:nvPr>
        </p:nvGraphicFramePr>
        <p:xfrm>
          <a:off x="80962" y="1978818"/>
          <a:ext cx="8982075" cy="290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370954" y="157991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R$ Milhões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640" y="445220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100" b="1" dirty="0" smtClean="0">
                <a:solidFill>
                  <a:srgbClr val="FF9502"/>
                </a:solidFill>
              </a:rPr>
              <a:t>RESULTADOS ACUMULADOS 1995 - 2016</a:t>
            </a:r>
            <a:endParaRPr lang="en-US" sz="3100" b="1" dirty="0">
              <a:solidFill>
                <a:srgbClr val="FF9502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 rot="17751722">
            <a:off x="569844" y="3339548"/>
            <a:ext cx="1709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0D4098"/>
                </a:solidFill>
              </a:rPr>
              <a:t>Cria</a:t>
            </a:r>
            <a:r>
              <a:rPr lang="en-US" sz="1400" b="1" dirty="0" err="1" smtClean="0">
                <a:solidFill>
                  <a:srgbClr val="0D4098"/>
                </a:solidFill>
              </a:rPr>
              <a:t>ção</a:t>
            </a:r>
            <a:r>
              <a:rPr lang="en-US" sz="1400" b="1" dirty="0" smtClean="0">
                <a:solidFill>
                  <a:srgbClr val="0D4098"/>
                </a:solidFill>
              </a:rPr>
              <a:t> do REB</a:t>
            </a:r>
            <a:endParaRPr lang="pt-BR" sz="1400" b="1" dirty="0">
              <a:solidFill>
                <a:srgbClr val="0D4098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 rot="17751722">
            <a:off x="1426149" y="3473420"/>
            <a:ext cx="2150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1º </a:t>
            </a:r>
            <a:r>
              <a:rPr lang="en-US" sz="1400" b="1" dirty="0" err="1" smtClean="0">
                <a:solidFill>
                  <a:srgbClr val="FF0000"/>
                </a:solidFill>
              </a:rPr>
              <a:t>déficit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consolidado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 rot="17751722">
            <a:off x="2219735" y="3306420"/>
            <a:ext cx="1709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D4098"/>
                </a:solidFill>
              </a:rPr>
              <a:t>Migração</a:t>
            </a:r>
            <a:r>
              <a:rPr lang="en-US" sz="1400" b="1" dirty="0" smtClean="0">
                <a:solidFill>
                  <a:srgbClr val="0D4098"/>
                </a:solidFill>
              </a:rPr>
              <a:t> do REB</a:t>
            </a:r>
            <a:endParaRPr lang="pt-BR" sz="1400" b="1" dirty="0">
              <a:solidFill>
                <a:srgbClr val="0D4098"/>
              </a:solidFill>
            </a:endParaRPr>
          </a:p>
        </p:txBody>
      </p:sp>
      <p:sp>
        <p:nvSpPr>
          <p:cNvPr id="3" name="Retângulo Arredondado 2"/>
          <p:cNvSpPr/>
          <p:nvPr/>
        </p:nvSpPr>
        <p:spPr>
          <a:xfrm>
            <a:off x="3519570" y="2411897"/>
            <a:ext cx="1423492" cy="397565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923220" y="1975753"/>
            <a:ext cx="2258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</a:rPr>
              <a:t>Reserva de </a:t>
            </a:r>
            <a:r>
              <a:rPr lang="pt-BR" sz="1400" b="1" dirty="0" err="1" smtClean="0">
                <a:solidFill>
                  <a:schemeClr val="accent3">
                    <a:lumMod val="50000"/>
                  </a:schemeClr>
                </a:solidFill>
              </a:rPr>
              <a:t>conting</a:t>
            </a:r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ência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(?)</a:t>
            </a:r>
            <a:endParaRPr lang="pt-BR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 rot="17751722">
            <a:off x="3277409" y="3680419"/>
            <a:ext cx="2202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D4098"/>
                </a:solidFill>
              </a:rPr>
              <a:t>Saldamento</a:t>
            </a:r>
            <a:r>
              <a:rPr lang="en-US" sz="1400" b="1" dirty="0" smtClean="0">
                <a:solidFill>
                  <a:srgbClr val="0D4098"/>
                </a:solidFill>
              </a:rPr>
              <a:t> e Novo Plano</a:t>
            </a:r>
            <a:endParaRPr lang="pt-BR" sz="1400" b="1" dirty="0">
              <a:solidFill>
                <a:srgbClr val="0D4098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 rot="17641853">
            <a:off x="4232396" y="4049516"/>
            <a:ext cx="278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Novo </a:t>
            </a:r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modelo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precificação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Vale</a:t>
            </a:r>
            <a:endParaRPr lang="pt-BR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932541" y="2060645"/>
            <a:ext cx="2258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</a:rPr>
              <a:t>Investimentos de risco</a:t>
            </a:r>
            <a:endParaRPr lang="pt-BR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4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84400" y="19005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dirty="0" smtClean="0">
                <a:solidFill>
                  <a:schemeClr val="bg2"/>
                </a:solidFill>
                <a:latin typeface="+mj-lt"/>
                <a:cs typeface="Arial" pitchFamily="34" charset="0"/>
              </a:rPr>
              <a:t>Obrigado.</a:t>
            </a:r>
            <a:r>
              <a:rPr lang="pt-BR" altLang="pt-BR" sz="2400" b="1" dirty="0">
                <a:solidFill>
                  <a:schemeClr val="bg2"/>
                </a:solidFill>
                <a:latin typeface="+mj-lt"/>
                <a:cs typeface="Arial" pitchFamily="34" charset="0"/>
              </a:rPr>
              <a:t/>
            </a:r>
            <a:br>
              <a:rPr lang="pt-BR" altLang="pt-BR" sz="2400" b="1" dirty="0">
                <a:solidFill>
                  <a:schemeClr val="bg2"/>
                </a:solidFill>
                <a:latin typeface="+mj-lt"/>
                <a:cs typeface="Arial" pitchFamily="34" charset="0"/>
              </a:rPr>
            </a:br>
            <a:r>
              <a:rPr lang="pt-BR" altLang="pt-BR" sz="2400" b="1" dirty="0">
                <a:solidFill>
                  <a:schemeClr val="bg2"/>
                </a:solidFill>
                <a:latin typeface="+mj-lt"/>
                <a:cs typeface="Arial" pitchFamily="34" charset="0"/>
              </a:rPr>
              <a:t/>
            </a:r>
            <a:br>
              <a:rPr lang="pt-BR" altLang="pt-BR" sz="2400" b="1" dirty="0">
                <a:solidFill>
                  <a:schemeClr val="bg2"/>
                </a:solidFill>
                <a:latin typeface="+mj-lt"/>
                <a:cs typeface="Arial" pitchFamily="34" charset="0"/>
              </a:rPr>
            </a:b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0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72008" y="587394"/>
            <a:ext cx="9036496" cy="936104"/>
          </a:xfrm>
          <a:prstGeom prst="rect">
            <a:avLst/>
          </a:prstGeom>
          <a:noFill/>
        </p:spPr>
      </p:sp>
      <p:sp>
        <p:nvSpPr>
          <p:cNvPr id="9" name="CaixaDeTexto 8"/>
          <p:cNvSpPr txBox="1"/>
          <p:nvPr/>
        </p:nvSpPr>
        <p:spPr>
          <a:xfrm>
            <a:off x="2291255" y="6178386"/>
            <a:ext cx="6274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$ Mil</a:t>
            </a:r>
          </a:p>
          <a:p>
            <a:pPr algn="r"/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pt-BR" sz="1200" b="1" i="1" dirty="0" err="1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$ 200 MILH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</a:rPr>
              <a:t>ÕES NÃO FORAM LIBERADOS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430" y="534844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rgbClr val="FF9502"/>
                </a:solidFill>
              </a:rPr>
              <a:t>PERDAS COM INVESTIMENTOS – CONSOLIDADO 2014/2015/2016</a:t>
            </a:r>
            <a:endParaRPr lang="en-US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617677"/>
              </p:ext>
            </p:extLst>
          </p:nvPr>
        </p:nvGraphicFramePr>
        <p:xfrm>
          <a:off x="655872" y="1417850"/>
          <a:ext cx="7592362" cy="456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276"/>
                <a:gridCol w="1847481"/>
                <a:gridCol w="2068605"/>
              </a:tblGrid>
              <a:tr h="540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INVESTIMENTO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VALOR DO INVESTIMENTO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VALOR </a:t>
                      </a:r>
                      <a:r>
                        <a:rPr lang="pt-BR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CONTABIL </a:t>
                      </a:r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PREJUIZO/PROVISÃO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 PARTICIPA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ÇÕES/ITAPECURU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BIOENERGIA (AÇÕES+DEBÊNTURES)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92.500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92.500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C000"/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ENSEADA/CBTD(EX-GRADIENTE)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17.434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17.434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C000"/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FIP </a:t>
                      </a:r>
                      <a:r>
                        <a:rPr lang="pt-BR" sz="18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SONDAS/SETE</a:t>
                      </a:r>
                      <a:r>
                        <a:rPr lang="pt-BR" sz="18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BRASIL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1.387.532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1.387.532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</a:tr>
              <a:tr h="3308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FIP OAS EMPREENDIMENTOS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*200.000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</a:tr>
              <a:tr h="3439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FIP GLOBAL EQUITY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</a:tr>
              <a:tr h="3439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MULTINER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189.836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135.841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</a:tr>
              <a:tr h="33208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RG ESTALEIROS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</a:tr>
              <a:tr h="31717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USINA TERMEL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ÉTRICA PERNAMBUCO 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81.238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81.238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</a:tr>
              <a:tr h="31717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FIP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BRASIL MEZANINO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49.900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23.875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</a:tr>
              <a:tr h="3114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INFRABRASIL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197.300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18.100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</a:tr>
              <a:tr h="3114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FIP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ÓLEO E GÁS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48.000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17.400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92D050"/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TOTAIS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2.504.740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u="none" strike="noStrike" dirty="0" smtClean="0">
                          <a:effectLst/>
                        </a:rPr>
                        <a:t>2.214.920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03627" y="6253656"/>
            <a:ext cx="236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2014</a:t>
            </a:r>
            <a:r>
              <a:rPr lang="pt-BR" b="1" dirty="0" smtClean="0">
                <a:solidFill>
                  <a:srgbClr val="FF0000"/>
                </a:solidFill>
              </a:rPr>
              <a:t> - 2015 - </a:t>
            </a:r>
            <a:r>
              <a:rPr lang="pt-BR" b="1" dirty="0" smtClean="0">
                <a:solidFill>
                  <a:srgbClr val="92D050"/>
                </a:solidFill>
              </a:rPr>
              <a:t>2016</a:t>
            </a:r>
            <a:endParaRPr lang="pt-BR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1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72008" y="587394"/>
            <a:ext cx="9036496" cy="936104"/>
          </a:xfrm>
          <a:prstGeom prst="rect">
            <a:avLst/>
          </a:prstGeom>
          <a:noFill/>
        </p:spPr>
      </p:sp>
      <p:sp>
        <p:nvSpPr>
          <p:cNvPr id="9" name="CaixaDeTexto 8"/>
          <p:cNvSpPr txBox="1"/>
          <p:nvPr/>
        </p:nvSpPr>
        <p:spPr>
          <a:xfrm>
            <a:off x="2556293" y="6178386"/>
            <a:ext cx="6274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$ Mil</a:t>
            </a:r>
          </a:p>
          <a:p>
            <a:pPr algn="r"/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*APORTE DE CAPITAL EM  </a:t>
            </a:r>
            <a:r>
              <a:rPr lang="pt-BR" sz="1200" b="1" i="1" dirty="0" err="1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$ </a:t>
            </a:r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330 </a:t>
            </a: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MILH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</a:rPr>
              <a:t>ÕES 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ALÉM DO PREVISTO</a:t>
            </a:r>
          </a:p>
          <a:p>
            <a:pPr algn="r"/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** META ATUARIAL ACUMULADA NO PERÍODO: 47,71%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430" y="534844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rgbClr val="FF9502"/>
                </a:solidFill>
              </a:rPr>
              <a:t>REDUÇÃO DE VALOR DE INVESTIMENTOS  </a:t>
            </a:r>
          </a:p>
          <a:p>
            <a:r>
              <a:rPr lang="en-US" sz="2500" b="1" dirty="0" smtClean="0">
                <a:solidFill>
                  <a:srgbClr val="FF9502"/>
                </a:solidFill>
              </a:rPr>
              <a:t>CONSOLIDADO 2013 a 2016</a:t>
            </a:r>
            <a:endParaRPr lang="en-US" sz="2500" b="1" dirty="0">
              <a:solidFill>
                <a:srgbClr val="FF9502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03809"/>
              </p:ext>
            </p:extLst>
          </p:nvPr>
        </p:nvGraphicFramePr>
        <p:xfrm>
          <a:off x="367861" y="2248165"/>
          <a:ext cx="8499977" cy="278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265"/>
                <a:gridCol w="1077729"/>
                <a:gridCol w="1156138"/>
                <a:gridCol w="1061545"/>
                <a:gridCol w="1208690"/>
                <a:gridCol w="1061544"/>
                <a:gridCol w="1479066"/>
              </a:tblGrid>
              <a:tr h="540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ATIVO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VALOR </a:t>
                      </a:r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 2014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 2015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VALOR 2016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VARIA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ÇÃO</a:t>
                      </a:r>
                      <a:b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2013/2016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2013 + ATUARIAL**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VALE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7.610.462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5.609.783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4.495.203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4.706.867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-2.903.595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11.241.413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IM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ÓVEIS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4.688.253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5.067.770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5.179.672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5.176.764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488.511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6.925.018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INVEPAR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2.743.476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2.802.835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2.184.000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1.700.693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-1.042.783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4.052.388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FIP FLORESTAL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384.788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550.914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1.037.613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389.114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4.326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568.370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BELO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MONTE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412.234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545.177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616.157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930.734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*518.500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608.911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DESENVIX/</a:t>
                      </a:r>
                    </a:p>
                    <a:p>
                      <a:pPr algn="l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STATKRAFT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220.746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265.241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280.294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290.667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69.921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326.064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TOTAIS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16.059.959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14.841.720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13.792.939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13.194.839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-2.865.120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23.722.164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2" name="Seta em Curva para Cima 1"/>
          <p:cNvSpPr/>
          <p:nvPr/>
        </p:nvSpPr>
        <p:spPr>
          <a:xfrm>
            <a:off x="5592417" y="5300870"/>
            <a:ext cx="2350423" cy="437321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963478" y="5777950"/>
            <a:ext cx="1603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-10.527.325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9810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8443"/>
            <a:ext cx="8229600" cy="26952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PLANOS DE EQUACIONAMENTO 2015</a:t>
            </a:r>
            <a:endParaRPr lang="en-US" b="1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3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9640" y="445220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9502"/>
                </a:solidFill>
              </a:rPr>
              <a:t>QUANDO </a:t>
            </a:r>
            <a:r>
              <a:rPr lang="en-US" sz="3600" b="1" dirty="0" smtClean="0">
                <a:solidFill>
                  <a:srgbClr val="FF9502"/>
                </a:solidFill>
              </a:rPr>
              <a:t>EQUACIONAR?</a:t>
            </a:r>
            <a:endParaRPr lang="en-US" sz="3600" b="1" dirty="0">
              <a:solidFill>
                <a:srgbClr val="FF9502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1460310" y="2099051"/>
            <a:ext cx="5909481" cy="6789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46659" y="2286707"/>
            <a:ext cx="569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Redução da Duração do Passivo (ciclo de vida, maturidade)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1462582" y="5922763"/>
            <a:ext cx="5909481" cy="6789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48931" y="6055827"/>
            <a:ext cx="569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Limites regressivos (gatilho automático) 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1596788" y="4279286"/>
            <a:ext cx="5404513" cy="5459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26" idx="0"/>
          </p:cNvCxnSpPr>
          <p:nvPr/>
        </p:nvCxnSpPr>
        <p:spPr>
          <a:xfrm>
            <a:off x="1191903" y="2996667"/>
            <a:ext cx="5693389" cy="959336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596788" y="4333877"/>
            <a:ext cx="5288504" cy="1452409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rma livre 11"/>
          <p:cNvSpPr/>
          <p:nvPr/>
        </p:nvSpPr>
        <p:spPr>
          <a:xfrm>
            <a:off x="1501254" y="2955451"/>
            <a:ext cx="300250" cy="2729552"/>
          </a:xfrm>
          <a:custGeom>
            <a:avLst/>
            <a:gdLst>
              <a:gd name="connsiteX0" fmla="*/ 0 w 300250"/>
              <a:gd name="connsiteY0" fmla="*/ 0 h 2729552"/>
              <a:gd name="connsiteX1" fmla="*/ 68239 w 300250"/>
              <a:gd name="connsiteY1" fmla="*/ 2715905 h 2729552"/>
              <a:gd name="connsiteX2" fmla="*/ 259307 w 300250"/>
              <a:gd name="connsiteY2" fmla="*/ 95534 h 2729552"/>
              <a:gd name="connsiteX3" fmla="*/ 300250 w 300250"/>
              <a:gd name="connsiteY3" fmla="*/ 2729552 h 272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50" h="2729552">
                <a:moveTo>
                  <a:pt x="0" y="0"/>
                </a:moveTo>
                <a:cubicBezTo>
                  <a:pt x="12510" y="1349991"/>
                  <a:pt x="25021" y="2699983"/>
                  <a:pt x="68239" y="2715905"/>
                </a:cubicBezTo>
                <a:cubicBezTo>
                  <a:pt x="111457" y="2731827"/>
                  <a:pt x="220639" y="93260"/>
                  <a:pt x="259307" y="95534"/>
                </a:cubicBezTo>
                <a:cubicBezTo>
                  <a:pt x="297975" y="97808"/>
                  <a:pt x="284328" y="2290549"/>
                  <a:pt x="300250" y="2729552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3012800" y="3337539"/>
            <a:ext cx="247313" cy="2019918"/>
          </a:xfrm>
          <a:custGeom>
            <a:avLst/>
            <a:gdLst>
              <a:gd name="connsiteX0" fmla="*/ 30651 w 247313"/>
              <a:gd name="connsiteY0" fmla="*/ 2019918 h 2019918"/>
              <a:gd name="connsiteX1" fmla="*/ 17003 w 247313"/>
              <a:gd name="connsiteY1" fmla="*/ 49 h 2019918"/>
              <a:gd name="connsiteX2" fmla="*/ 235367 w 247313"/>
              <a:gd name="connsiteY2" fmla="*/ 1951679 h 2019918"/>
              <a:gd name="connsiteX3" fmla="*/ 221719 w 247313"/>
              <a:gd name="connsiteY3" fmla="*/ 54640 h 201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313" h="2019918">
                <a:moveTo>
                  <a:pt x="30651" y="2019918"/>
                </a:moveTo>
                <a:cubicBezTo>
                  <a:pt x="6767" y="1015670"/>
                  <a:pt x="-17116" y="11422"/>
                  <a:pt x="17003" y="49"/>
                </a:cubicBezTo>
                <a:cubicBezTo>
                  <a:pt x="51122" y="-11324"/>
                  <a:pt x="201248" y="1942581"/>
                  <a:pt x="235367" y="1951679"/>
                </a:cubicBezTo>
                <a:cubicBezTo>
                  <a:pt x="269486" y="1960777"/>
                  <a:pt x="219444" y="368538"/>
                  <a:pt x="221719" y="5464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4643781" y="3719696"/>
            <a:ext cx="216377" cy="1173737"/>
          </a:xfrm>
          <a:custGeom>
            <a:avLst/>
            <a:gdLst>
              <a:gd name="connsiteX0" fmla="*/ 37401 w 216377"/>
              <a:gd name="connsiteY0" fmla="*/ 1173737 h 1173737"/>
              <a:gd name="connsiteX1" fmla="*/ 10106 w 216377"/>
              <a:gd name="connsiteY1" fmla="*/ 30 h 1173737"/>
              <a:gd name="connsiteX2" fmla="*/ 187526 w 216377"/>
              <a:gd name="connsiteY2" fmla="*/ 1132794 h 1173737"/>
              <a:gd name="connsiteX3" fmla="*/ 214822 w 216377"/>
              <a:gd name="connsiteY3" fmla="*/ 40973 h 117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377" h="1173737">
                <a:moveTo>
                  <a:pt x="37401" y="1173737"/>
                </a:moveTo>
                <a:cubicBezTo>
                  <a:pt x="11243" y="590295"/>
                  <a:pt x="-14915" y="6854"/>
                  <a:pt x="10106" y="30"/>
                </a:cubicBezTo>
                <a:cubicBezTo>
                  <a:pt x="35127" y="-6794"/>
                  <a:pt x="153407" y="1125970"/>
                  <a:pt x="187526" y="1132794"/>
                </a:cubicBezTo>
                <a:cubicBezTo>
                  <a:pt x="221645" y="1139618"/>
                  <a:pt x="217097" y="213845"/>
                  <a:pt x="214822" y="4097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Chave esquerda 14"/>
          <p:cNvSpPr/>
          <p:nvPr/>
        </p:nvSpPr>
        <p:spPr>
          <a:xfrm>
            <a:off x="955340" y="2955451"/>
            <a:ext cx="327543" cy="2830832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-51771" y="4126670"/>
            <a:ext cx="111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ZONA DE EQUILÍBRIO</a:t>
            </a:r>
            <a:endParaRPr lang="pt-B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3480179" y="5616767"/>
            <a:ext cx="195618" cy="1023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516573" y="2955451"/>
            <a:ext cx="195618" cy="1023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3534768" y="3286360"/>
            <a:ext cx="195618" cy="1023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3480177" y="5180036"/>
            <a:ext cx="195618" cy="1023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Seta em curva para a esquerda 20"/>
          <p:cNvSpPr/>
          <p:nvPr/>
        </p:nvSpPr>
        <p:spPr>
          <a:xfrm>
            <a:off x="3794075" y="2955450"/>
            <a:ext cx="320722" cy="433267"/>
          </a:xfrm>
          <a:prstGeom prst="curvedLeftArrow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Seta em curva para baixo 21"/>
          <p:cNvSpPr/>
          <p:nvPr/>
        </p:nvSpPr>
        <p:spPr>
          <a:xfrm rot="16200000">
            <a:off x="3016729" y="5307412"/>
            <a:ext cx="486767" cy="334373"/>
          </a:xfrm>
          <a:prstGeom prst="curvedDownArrow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712191" y="5162920"/>
            <a:ext cx="2511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EQUACIONAMENTO DE DÉFICIT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032156" y="3234828"/>
            <a:ext cx="2368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DESTINAÇÃO DE SUPERÁVIT</a:t>
            </a:r>
            <a:endParaRPr lang="pt-B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46912" y="3965108"/>
            <a:ext cx="968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15 ANOS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400793" y="3956003"/>
            <a:ext cx="968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4 ANOS</a:t>
            </a:r>
            <a:endParaRPr lang="pt-B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195872" y="3953732"/>
            <a:ext cx="968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12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ANOS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808608" y="3956004"/>
            <a:ext cx="968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ANOS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675795" y="5564093"/>
            <a:ext cx="2101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ZONA DE DESEQUILÍBRIO</a:t>
            </a:r>
            <a:endParaRPr lang="pt-B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038597" y="2852741"/>
            <a:ext cx="2101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ZONA DE DESEQUILÍBRIO</a:t>
            </a:r>
            <a:endParaRPr lang="pt-B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6646460" y="3019440"/>
            <a:ext cx="2497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D4098"/>
                </a:solidFill>
              </a:rPr>
              <a:t>10% + (1% x </a:t>
            </a:r>
            <a:r>
              <a:rPr lang="pt-BR" sz="1600" b="1" i="1" dirty="0" err="1" smtClean="0">
                <a:solidFill>
                  <a:srgbClr val="0D4098"/>
                </a:solidFill>
              </a:rPr>
              <a:t>duration</a:t>
            </a:r>
            <a:r>
              <a:rPr lang="pt-BR" sz="1600" b="1" dirty="0" smtClean="0">
                <a:solidFill>
                  <a:srgbClr val="0D4098"/>
                </a:solidFill>
              </a:rPr>
              <a:t>) x PM</a:t>
            </a:r>
            <a:endParaRPr lang="pt-BR" sz="1600" b="1" dirty="0">
              <a:solidFill>
                <a:srgbClr val="0D4098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885292" y="4585656"/>
            <a:ext cx="2258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D4098"/>
                </a:solidFill>
              </a:rPr>
              <a:t>1% </a:t>
            </a:r>
            <a:r>
              <a:rPr lang="pt-BR" sz="1600" b="1" dirty="0" smtClean="0">
                <a:solidFill>
                  <a:srgbClr val="0D4098"/>
                </a:solidFill>
              </a:rPr>
              <a:t>x (</a:t>
            </a:r>
            <a:r>
              <a:rPr lang="pt-BR" sz="1600" b="1" i="1" dirty="0" err="1" smtClean="0">
                <a:solidFill>
                  <a:srgbClr val="0D4098"/>
                </a:solidFill>
              </a:rPr>
              <a:t>duration</a:t>
            </a:r>
            <a:r>
              <a:rPr lang="pt-BR" sz="1600" b="1" dirty="0" smtClean="0">
                <a:solidFill>
                  <a:srgbClr val="0D4098"/>
                </a:solidFill>
              </a:rPr>
              <a:t> - 4) </a:t>
            </a:r>
            <a:r>
              <a:rPr lang="pt-BR" sz="1600" b="1" dirty="0">
                <a:solidFill>
                  <a:srgbClr val="0D4098"/>
                </a:solidFill>
              </a:rPr>
              <a:t>x </a:t>
            </a:r>
            <a:r>
              <a:rPr lang="pt-BR" sz="1600" b="1" dirty="0" smtClean="0">
                <a:solidFill>
                  <a:srgbClr val="0D4098"/>
                </a:solidFill>
              </a:rPr>
              <a:t>PM </a:t>
            </a:r>
            <a:endParaRPr lang="pt-BR" sz="1600" b="1" dirty="0">
              <a:solidFill>
                <a:srgbClr val="0D4098"/>
              </a:solidFill>
            </a:endParaRP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162560" y="1678926"/>
            <a:ext cx="8737600" cy="37592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139242" y="1701202"/>
            <a:ext cx="891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Aplicabilidade da Resolução MPS/CGPC nº 26/2008 e suas alterações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19640" y="1626779"/>
            <a:ext cx="8737600" cy="37592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0667" y="1687208"/>
            <a:ext cx="891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Limite de Déficit Técnico Acumulado = 1% x (duração do passivo - 4) x Provisão Matemática</a:t>
            </a:r>
          </a:p>
          <a:p>
            <a:pPr algn="just"/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889688" y="2042526"/>
            <a:ext cx="4544810" cy="3048000"/>
            <a:chOff x="753208" y="2042526"/>
            <a:chExt cx="4544810" cy="304800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794997" y="5072979"/>
              <a:ext cx="772161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>
            <a:xfrm>
              <a:off x="753208" y="2042526"/>
              <a:ext cx="4544810" cy="3048000"/>
              <a:chOff x="753208" y="2042526"/>
              <a:chExt cx="4544810" cy="3048000"/>
            </a:xfrm>
          </p:grpSpPr>
          <p:sp>
            <p:nvSpPr>
              <p:cNvPr id="14" name="Seta para baixo 13"/>
              <p:cNvSpPr/>
              <p:nvPr/>
            </p:nvSpPr>
            <p:spPr>
              <a:xfrm>
                <a:off x="753208" y="2574796"/>
                <a:ext cx="701040" cy="2489200"/>
              </a:xfrm>
              <a:prstGeom prst="downArrow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913124" y="2042526"/>
                <a:ext cx="4384894" cy="3048000"/>
                <a:chOff x="913124" y="2042526"/>
                <a:chExt cx="4384894" cy="3048000"/>
              </a:xfrm>
            </p:grpSpPr>
            <p:sp>
              <p:nvSpPr>
                <p:cNvPr id="16" name="CaixaDeTexto 15"/>
                <p:cNvSpPr txBox="1"/>
                <p:nvPr/>
              </p:nvSpPr>
              <p:spPr>
                <a:xfrm>
                  <a:off x="1267622" y="3221514"/>
                  <a:ext cx="4030396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1% x (</a:t>
                  </a:r>
                  <a:r>
                    <a:rPr lang="pt-BR" sz="1600" b="1" dirty="0" err="1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Duration</a:t>
                  </a:r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 – 4) x Provisão Matemática</a:t>
                  </a:r>
                </a:p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1% x (13,17 – 4) x Provisão Matemática</a:t>
                  </a:r>
                </a:p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9,17% x Provisões Matemáticas</a:t>
                  </a:r>
                </a:p>
                <a:p>
                  <a:pPr algn="ctr"/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R$ </a:t>
                  </a:r>
                  <a:r>
                    <a:rPr lang="pt-BR" sz="1600" b="1" dirty="0">
                      <a:solidFill>
                        <a:schemeClr val="tx2">
                          <a:lumMod val="50000"/>
                        </a:schemeClr>
                      </a:solidFill>
                    </a:rPr>
                    <a:t>5</a:t>
                  </a:r>
                  <a:r>
                    <a:rPr lang="pt-BR" sz="16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14,5 mi</a:t>
                  </a:r>
                </a:p>
                <a:p>
                  <a:endParaRPr lang="pt-BR" sz="1600" b="1" dirty="0" smtClean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 rot="16200000">
                  <a:off x="-403127" y="3358777"/>
                  <a:ext cx="30480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2100" dirty="0" smtClean="0">
                      <a:solidFill>
                        <a:schemeClr val="bg1"/>
                      </a:solidFill>
                    </a:rPr>
                    <a:t>Limite/Margem Legal</a:t>
                  </a:r>
                  <a:endParaRPr lang="pt-BR" sz="21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22" name="Grupo 21"/>
          <p:cNvGrpSpPr/>
          <p:nvPr/>
        </p:nvGrpSpPr>
        <p:grpSpPr>
          <a:xfrm>
            <a:off x="4698772" y="5090525"/>
            <a:ext cx="4322215" cy="1655281"/>
            <a:chOff x="4043680" y="2695972"/>
            <a:chExt cx="4775200" cy="1672828"/>
          </a:xfrm>
        </p:grpSpPr>
        <p:sp>
          <p:nvSpPr>
            <p:cNvPr id="18" name="Chave direita 17"/>
            <p:cNvSpPr/>
            <p:nvPr/>
          </p:nvSpPr>
          <p:spPr>
            <a:xfrm>
              <a:off x="4043680" y="2695972"/>
              <a:ext cx="172720" cy="1672828"/>
            </a:xfrm>
            <a:prstGeom prst="rightBrac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4409440" y="2978199"/>
              <a:ext cx="4409440" cy="1337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FF0000"/>
                  </a:solidFill>
                </a:rPr>
                <a:t>VALOR MÍNIMO A EQUACIONAR = EXCEDENTE</a:t>
              </a:r>
            </a:p>
            <a:p>
              <a:pPr algn="ctr"/>
              <a:r>
                <a:rPr lang="pt-BR" sz="1600" b="1" dirty="0" smtClean="0">
                  <a:solidFill>
                    <a:srgbClr val="FF0000"/>
                  </a:solidFill>
                </a:rPr>
                <a:t>16,57% das Provisões Matemáticas</a:t>
              </a:r>
            </a:p>
            <a:p>
              <a:pPr algn="ctr"/>
              <a:r>
                <a:rPr lang="pt-BR" sz="1600" b="1" dirty="0" smtClean="0">
                  <a:solidFill>
                    <a:srgbClr val="FF0000"/>
                  </a:solidFill>
                </a:rPr>
                <a:t>R$ 929,5 mi</a:t>
              </a:r>
            </a:p>
            <a:p>
              <a:endParaRPr lang="pt-BR" sz="1600" b="1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217996" y="2561148"/>
            <a:ext cx="5052608" cy="4175676"/>
            <a:chOff x="217996" y="2561148"/>
            <a:chExt cx="5052608" cy="4175676"/>
          </a:xfrm>
        </p:grpSpPr>
        <p:grpSp>
          <p:nvGrpSpPr>
            <p:cNvPr id="20" name="Grupo 19"/>
            <p:cNvGrpSpPr/>
            <p:nvPr/>
          </p:nvGrpSpPr>
          <p:grpSpPr>
            <a:xfrm>
              <a:off x="217996" y="2574796"/>
              <a:ext cx="5052608" cy="4162028"/>
              <a:chOff x="217996" y="2574796"/>
              <a:chExt cx="5052608" cy="4162028"/>
            </a:xfrm>
          </p:grpSpPr>
          <p:sp>
            <p:nvSpPr>
              <p:cNvPr id="8" name="Seta para baixo 7"/>
              <p:cNvSpPr/>
              <p:nvPr/>
            </p:nvSpPr>
            <p:spPr>
              <a:xfrm>
                <a:off x="348564" y="2574796"/>
                <a:ext cx="701040" cy="4162028"/>
              </a:xfrm>
              <a:prstGeom prst="down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240208" y="5714475"/>
                <a:ext cx="40303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R$ 1,4 bi = 25,74% das Provisões Matemáticas</a:t>
                </a:r>
                <a:endParaRPr lang="pt-BR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3" name="Conector reto 12"/>
              <p:cNvCxnSpPr/>
              <p:nvPr/>
            </p:nvCxnSpPr>
            <p:spPr>
              <a:xfrm>
                <a:off x="217996" y="6736824"/>
                <a:ext cx="772161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CaixaDeTexto 8"/>
            <p:cNvSpPr txBox="1"/>
            <p:nvPr/>
          </p:nvSpPr>
          <p:spPr>
            <a:xfrm rot="16200000">
              <a:off x="-605353" y="3606235"/>
              <a:ext cx="26441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000" dirty="0" err="1" smtClean="0">
                  <a:solidFill>
                    <a:schemeClr val="bg1"/>
                  </a:solidFill>
                </a:rPr>
                <a:t>Deficit</a:t>
              </a:r>
              <a:r>
                <a:rPr lang="pt-BR" sz="3000" dirty="0" smtClean="0">
                  <a:solidFill>
                    <a:schemeClr val="bg1"/>
                  </a:solidFill>
                </a:rPr>
                <a:t>  2015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4835718" y="2016120"/>
            <a:ext cx="4181403" cy="2078208"/>
            <a:chOff x="4835718" y="2016120"/>
            <a:chExt cx="4181403" cy="207820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718" y="2016120"/>
              <a:ext cx="4181403" cy="2078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Seta para a direita 27"/>
            <p:cNvSpPr/>
            <p:nvPr/>
          </p:nvSpPr>
          <p:spPr>
            <a:xfrm>
              <a:off x="6042231" y="3523438"/>
              <a:ext cx="553364" cy="332414"/>
            </a:xfrm>
            <a:prstGeom prst="rightArrow">
              <a:avLst/>
            </a:prstGeom>
            <a:solidFill>
              <a:srgbClr val="FF8603"/>
            </a:solidFill>
            <a:ln>
              <a:solidFill>
                <a:srgbClr val="FF95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/>
          <p:cNvSpPr txBox="1"/>
          <p:nvPr/>
        </p:nvSpPr>
        <p:spPr>
          <a:xfrm>
            <a:off x="219640" y="1056154"/>
            <a:ext cx="8817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NÃO SALDADO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19640" y="445220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9502"/>
                </a:solidFill>
              </a:rPr>
              <a:t>RESULTADOS 2015 </a:t>
            </a:r>
            <a:endParaRPr lang="en-US" sz="3600" b="1" dirty="0">
              <a:solidFill>
                <a:srgbClr val="FF95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78732" y="1763080"/>
            <a:ext cx="8680166" cy="177168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57803" y="1836530"/>
            <a:ext cx="868016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1600" i="1" dirty="0" smtClean="0">
                <a:solidFill>
                  <a:schemeClr val="bg1"/>
                </a:solidFill>
              </a:rPr>
              <a:t>“</a:t>
            </a:r>
            <a:r>
              <a:rPr lang="pt-BR" sz="1600" i="1" dirty="0">
                <a:solidFill>
                  <a:schemeClr val="bg1"/>
                </a:solidFill>
              </a:rPr>
              <a:t>Art. 29. O resultado deficitário apurado no plano de benefícios deverá ser equacionado por participantes, assistidos e patrocinadores, </a:t>
            </a:r>
            <a:r>
              <a:rPr lang="pt-BR" sz="2000" b="1" i="1" dirty="0">
                <a:solidFill>
                  <a:schemeClr val="bg1"/>
                </a:solidFill>
              </a:rPr>
              <a:t>observada a proporção contributiva em relação às contribuições normais</a:t>
            </a:r>
            <a:r>
              <a:rPr lang="pt-BR" sz="1600" i="1" dirty="0">
                <a:solidFill>
                  <a:schemeClr val="bg1"/>
                </a:solidFill>
              </a:rPr>
              <a:t> vigentes no período em que for apurado o resultado, estabelecendo-se os montantes de cobertura atribuíveis aos patrocinadores, de um lado, e aos participantes e assistidos, de outro, sem prejuízo de ação regressiva contra dirigentes ou terceiros que tenham dado causa a dano ou prejuízo ao plano de benefícios administrado pela EFPC</a:t>
            </a:r>
            <a:r>
              <a:rPr lang="pt-BR" sz="1600" i="1" dirty="0" smtClean="0">
                <a:solidFill>
                  <a:schemeClr val="bg1"/>
                </a:solidFill>
              </a:rPr>
              <a:t>.</a:t>
            </a:r>
            <a:endParaRPr lang="pt-BR" sz="1600" dirty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t-BR" sz="1600" i="1" dirty="0">
                <a:solidFill>
                  <a:schemeClr val="bg1"/>
                </a:solidFill>
              </a:rPr>
              <a:t>§ 1º O equacionamento do resultado deficitário pelos participantes e assistidos, relativamente ao montante que lhes couber na divisão de que trata o caput deste artigo, deverá se dar considerando a reserva matemática individual ou o benefício efetivo ou projetado atribuível a cada um deles. </a:t>
            </a:r>
            <a:endParaRPr lang="pt-BR" sz="1600" dirty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endParaRPr lang="pt-BR" sz="1400" i="1" dirty="0">
              <a:solidFill>
                <a:srgbClr val="0D4098"/>
              </a:solidFill>
            </a:endParaRPr>
          </a:p>
          <a:p>
            <a:pPr algn="just">
              <a:spcAft>
                <a:spcPts val="0"/>
              </a:spcAft>
            </a:pPr>
            <a:endParaRPr lang="pt-BR" sz="1400" i="1" dirty="0" smtClean="0">
              <a:solidFill>
                <a:srgbClr val="0D4098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19640" y="445220"/>
            <a:ext cx="7843410" cy="83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b="1" dirty="0">
                <a:solidFill>
                  <a:srgbClr val="FF9502"/>
                </a:solidFill>
              </a:rPr>
              <a:t>RESPONSABILIDADE ENTRE AS PARTES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95466" y="1332962"/>
            <a:ext cx="8698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rgbClr val="0D4098"/>
                </a:solidFill>
              </a:rPr>
              <a:t>RESOLUÇÃO MPS/CGPC Nº 26/2008 (VISÃO FUNCEF)C</a:t>
            </a:r>
            <a:endParaRPr lang="pt-BR" b="1" dirty="0">
              <a:solidFill>
                <a:srgbClr val="0D4098"/>
              </a:solidFill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507161" y="3698543"/>
            <a:ext cx="8254702" cy="488957"/>
            <a:chOff x="507161" y="3698543"/>
            <a:chExt cx="8254702" cy="488957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507161" y="3698543"/>
              <a:ext cx="8200111" cy="46402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561752" y="3725835"/>
              <a:ext cx="82001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Contribuições Normais </a:t>
              </a:r>
              <a:r>
                <a:rPr lang="pt-BR" sz="1600" b="1" dirty="0" smtClean="0">
                  <a:solidFill>
                    <a:schemeClr val="bg1"/>
                  </a:solidFill>
                </a:rPr>
                <a:t>(anteriores ao saldamento – 2003 a 2005)</a:t>
              </a:r>
              <a:endParaRPr lang="pt-BR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497831" y="4326340"/>
            <a:ext cx="4046926" cy="526400"/>
            <a:chOff x="497831" y="4326340"/>
            <a:chExt cx="4046926" cy="52640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507160" y="4326340"/>
              <a:ext cx="4037596" cy="5264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497831" y="4391075"/>
              <a:ext cx="4046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Participantes e Assistidos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4618815" y="4326340"/>
            <a:ext cx="4088457" cy="528672"/>
            <a:chOff x="4618815" y="4326340"/>
            <a:chExt cx="4088457" cy="528672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4618815" y="4326340"/>
              <a:ext cx="4088457" cy="5264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635447" y="4393347"/>
              <a:ext cx="4046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Patrocinadora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500103" y="4970068"/>
            <a:ext cx="4046926" cy="526400"/>
            <a:chOff x="500103" y="4970068"/>
            <a:chExt cx="4046926" cy="526400"/>
          </a:xfrm>
        </p:grpSpPr>
        <p:sp>
          <p:nvSpPr>
            <p:cNvPr id="26" name="Retângulo de cantos arredondados 25"/>
            <p:cNvSpPr/>
            <p:nvPr/>
          </p:nvSpPr>
          <p:spPr>
            <a:xfrm>
              <a:off x="509432" y="4970068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500103" y="5034803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Participantes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R$ 1,00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4646698" y="4958692"/>
            <a:ext cx="4046926" cy="526400"/>
            <a:chOff x="4646698" y="4958692"/>
            <a:chExt cx="4046926" cy="526400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4656027" y="4958692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646698" y="5023427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Paridade Participantes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R$ 1,00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4635322" y="5602420"/>
            <a:ext cx="4046926" cy="526400"/>
            <a:chOff x="4635322" y="5602420"/>
            <a:chExt cx="4046926" cy="526400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4644651" y="5602420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4635322" y="5667155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Paridade Assistidos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R$ 0,00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475079" y="5627444"/>
            <a:ext cx="4074221" cy="526400"/>
            <a:chOff x="475079" y="5627444"/>
            <a:chExt cx="4074221" cy="526400"/>
          </a:xfrm>
        </p:grpSpPr>
        <p:sp>
          <p:nvSpPr>
            <p:cNvPr id="30" name="Retângulo de cantos arredondados 29"/>
            <p:cNvSpPr/>
            <p:nvPr/>
          </p:nvSpPr>
          <p:spPr>
            <a:xfrm>
              <a:off x="511704" y="5627444"/>
              <a:ext cx="4037596" cy="526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475079" y="5733123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Assistidos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R$ 1,00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502374" y="6291617"/>
            <a:ext cx="8246252" cy="518613"/>
            <a:chOff x="502374" y="6291617"/>
            <a:chExt cx="8246252" cy="51861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561752" y="6291617"/>
              <a:ext cx="3960253" cy="49814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de cantos arredondados 33"/>
            <p:cNvSpPr/>
            <p:nvPr/>
          </p:nvSpPr>
          <p:spPr>
            <a:xfrm>
              <a:off x="4656027" y="6312087"/>
              <a:ext cx="4026220" cy="49814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502374" y="6376492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50%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Participantes e Assistidos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4701700" y="6373077"/>
              <a:ext cx="404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50% </a:t>
              </a:r>
              <a:r>
                <a:rPr lang="pt-BR" b="1" dirty="0" smtClean="0">
                  <a:solidFill>
                    <a:schemeClr val="bg1"/>
                  </a:solidFill>
                  <a:sym typeface="Wingdings" pitchFamily="2" charset="2"/>
                </a:rPr>
                <a:t> Patrocinadora 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1651376" y="5616068"/>
            <a:ext cx="5707039" cy="524128"/>
            <a:chOff x="1651376" y="5616068"/>
            <a:chExt cx="5707039" cy="524128"/>
          </a:xfrm>
        </p:grpSpPr>
        <p:sp>
          <p:nvSpPr>
            <p:cNvPr id="10" name="Multiplicar 9"/>
            <p:cNvSpPr/>
            <p:nvPr/>
          </p:nvSpPr>
          <p:spPr>
            <a:xfrm>
              <a:off x="1651376" y="5653507"/>
              <a:ext cx="1624084" cy="486689"/>
            </a:xfrm>
            <a:prstGeom prst="mathMultiply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Multiplicar 36"/>
            <p:cNvSpPr/>
            <p:nvPr/>
          </p:nvSpPr>
          <p:spPr>
            <a:xfrm>
              <a:off x="5734331" y="5616068"/>
              <a:ext cx="1624084" cy="486689"/>
            </a:xfrm>
            <a:prstGeom prst="mathMultiply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18985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6861</TotalTime>
  <Words>2656</Words>
  <Application>Microsoft Macintosh PowerPoint</Application>
  <PresentationFormat>Apresentação na tela (4:3)</PresentationFormat>
  <Paragraphs>574</Paragraphs>
  <Slides>30</Slides>
  <Notes>6</Notes>
  <HiddenSlides>4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Calibri</vt:lpstr>
      <vt:lpstr>Wingdings</vt:lpstr>
      <vt:lpstr>Office Theme</vt:lpstr>
      <vt:lpstr>Apresentação do PowerPoint</vt:lpstr>
      <vt:lpstr>EVOLUÇÃO E CAUSAS DO DÉFICIT</vt:lpstr>
      <vt:lpstr>Apresentação do PowerPoint</vt:lpstr>
      <vt:lpstr>Apresentação do PowerPoint</vt:lpstr>
      <vt:lpstr>Apresentação do PowerPoint</vt:lpstr>
      <vt:lpstr>PLANOS DE EQUACIONAMENTO 2015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PLANO  DE EQUACIONAMENTO 2016</vt:lpstr>
      <vt:lpstr>Apresentação do PowerPoint</vt:lpstr>
      <vt:lpstr>Apresentação do PowerPoint</vt:lpstr>
      <vt:lpstr>Estudo Complementar</vt:lpstr>
      <vt:lpstr>Apresentação do PowerPoint</vt:lpstr>
      <vt:lpstr>Apresentação do PowerPoint</vt:lpstr>
      <vt:lpstr>Apresentação do PowerPoint</vt:lpstr>
      <vt:lpstr>EVOLUÇÃO DOS RESULTADOS 2017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IMAC-BD-01</dc:creator>
  <cp:lastModifiedBy>Usuário do Microsoft Office</cp:lastModifiedBy>
  <cp:revision>347</cp:revision>
  <cp:lastPrinted>2017-07-13T19:54:25Z</cp:lastPrinted>
  <dcterms:created xsi:type="dcterms:W3CDTF">2015-06-05T21:49:35Z</dcterms:created>
  <dcterms:modified xsi:type="dcterms:W3CDTF">2017-11-26T11:28:33Z</dcterms:modified>
</cp:coreProperties>
</file>