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9" r:id="rId2"/>
    <p:sldId id="497" r:id="rId3"/>
    <p:sldId id="498" r:id="rId4"/>
    <p:sldId id="489" r:id="rId5"/>
    <p:sldId id="490" r:id="rId6"/>
    <p:sldId id="499" r:id="rId7"/>
    <p:sldId id="500" r:id="rId8"/>
    <p:sldId id="501" r:id="rId9"/>
    <p:sldId id="502" r:id="rId10"/>
    <p:sldId id="505" r:id="rId11"/>
    <p:sldId id="503" r:id="rId12"/>
    <p:sldId id="506" r:id="rId13"/>
    <p:sldId id="504" r:id="rId14"/>
    <p:sldId id="507" r:id="rId15"/>
    <p:sldId id="508" r:id="rId16"/>
    <p:sldId id="260" r:id="rId17"/>
  </p:sldIdLst>
  <p:sldSz cx="9144000" cy="6858000" type="screen4x3"/>
  <p:notesSz cx="6797675" cy="987266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AAA"/>
    <a:srgbClr val="FF8603"/>
    <a:srgbClr val="0D4098"/>
    <a:srgbClr val="FF9502"/>
    <a:srgbClr val="F791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/>
    <p:restoredTop sz="94890" autoAdjust="0"/>
  </p:normalViewPr>
  <p:slideViewPr>
    <p:cSldViewPr snapToGrid="0" snapToObjects="1">
      <p:cViewPr varScale="1">
        <p:scale>
          <a:sx n="119" d="100"/>
          <a:sy n="119" d="100"/>
        </p:scale>
        <p:origin x="10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augusto.miranda/Desktop/DADOS%20COMPARATIV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augusto.miranda/Desktop/DADOS%20COMPARATIVO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augusto.miranda/Desktop/DADOS%20COMPARATIV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localhost/Users/augusto.miranda/Desktop/DADOS%20COMPARATIVO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localhost/Users/augusto.miranda/Desktop/DADOS%20COMPARATIVO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localhost/Users/augusto.miranda/Desktop/DADOS%20COMPARATIVO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localhost/Users/augusto.miranda/Desktop/DADOS%20COMPARATIVO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localhost/Users/augusto.miranda/Desktop/PGA-EFPC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localhost/Users/augusto.miranda/Desktop/PGA-EFP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Plan1!$B$2</c:f>
              <c:strCache>
                <c:ptCount val="1"/>
                <c:pt idx="0">
                  <c:v>RESULTADOS ANUAIS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Plan1!$A$3:$A$14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2017*</c:v>
                </c:pt>
              </c:strCache>
            </c:strRef>
          </c:cat>
          <c:val>
            <c:numRef>
              <c:f>Plan1!$B$3:$B$14</c:f>
              <c:numCache>
                <c:formatCode>General</c:formatCode>
                <c:ptCount val="12"/>
                <c:pt idx="0">
                  <c:v>119.0</c:v>
                </c:pt>
                <c:pt idx="1">
                  <c:v>-426.0</c:v>
                </c:pt>
                <c:pt idx="2">
                  <c:v>-3243.0</c:v>
                </c:pt>
                <c:pt idx="3">
                  <c:v>2621.0</c:v>
                </c:pt>
                <c:pt idx="4">
                  <c:v>639.0</c:v>
                </c:pt>
                <c:pt idx="5">
                  <c:v>-358.0</c:v>
                </c:pt>
                <c:pt idx="6">
                  <c:v>-1474.0</c:v>
                </c:pt>
                <c:pt idx="7">
                  <c:v>-1745.0</c:v>
                </c:pt>
                <c:pt idx="8">
                  <c:v>-3439.0</c:v>
                </c:pt>
                <c:pt idx="9">
                  <c:v>-8072.0</c:v>
                </c:pt>
                <c:pt idx="10">
                  <c:v>-6198.0</c:v>
                </c:pt>
                <c:pt idx="11">
                  <c:v>-428.0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Plan1!$C$2</c:f>
              <c:strCache>
                <c:ptCount val="1"/>
                <c:pt idx="0">
                  <c:v>RENTABILIDADE</c:v>
                </c:pt>
              </c:strCache>
            </c:strRef>
          </c:tx>
          <c:spPr>
            <a:ln w="317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Plan1!$A$3:$A$14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2017*</c:v>
                </c:pt>
              </c:strCache>
            </c:strRef>
          </c:cat>
          <c:val>
            <c:numRef>
              <c:f>Plan1!$C$3:$C$14</c:f>
              <c:numCache>
                <c:formatCode>General</c:formatCode>
                <c:ptCount val="12"/>
                <c:pt idx="0">
                  <c:v>4730.0</c:v>
                </c:pt>
                <c:pt idx="1">
                  <c:v>6870.0</c:v>
                </c:pt>
                <c:pt idx="2">
                  <c:v>470.0</c:v>
                </c:pt>
                <c:pt idx="3">
                  <c:v>6200.0</c:v>
                </c:pt>
                <c:pt idx="4">
                  <c:v>6140.0</c:v>
                </c:pt>
                <c:pt idx="5">
                  <c:v>4670.0</c:v>
                </c:pt>
                <c:pt idx="6">
                  <c:v>4230.0</c:v>
                </c:pt>
                <c:pt idx="7">
                  <c:v>3380.0</c:v>
                </c:pt>
                <c:pt idx="8">
                  <c:v>2270.0</c:v>
                </c:pt>
                <c:pt idx="9">
                  <c:v>1460.0</c:v>
                </c:pt>
                <c:pt idx="10">
                  <c:v>3280.0</c:v>
                </c:pt>
                <c:pt idx="11">
                  <c:v>3520.0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Plan1!$F$2</c:f>
              <c:strCache>
                <c:ptCount val="1"/>
                <c:pt idx="0">
                  <c:v>ESTRUTURADOS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Plan1!$A$3:$A$14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2017*</c:v>
                </c:pt>
              </c:strCache>
            </c:strRef>
          </c:cat>
          <c:val>
            <c:numRef>
              <c:f>Plan1!$F$3:$F$14</c:f>
              <c:numCache>
                <c:formatCode>General</c:formatCode>
                <c:ptCount val="12"/>
                <c:pt idx="0">
                  <c:v>497.0</c:v>
                </c:pt>
                <c:pt idx="1">
                  <c:v>807.0</c:v>
                </c:pt>
                <c:pt idx="2">
                  <c:v>1038.0</c:v>
                </c:pt>
                <c:pt idx="3">
                  <c:v>1785.0</c:v>
                </c:pt>
                <c:pt idx="4">
                  <c:v>2235.0</c:v>
                </c:pt>
                <c:pt idx="5">
                  <c:v>3105.0</c:v>
                </c:pt>
                <c:pt idx="6">
                  <c:v>4675.0</c:v>
                </c:pt>
                <c:pt idx="7">
                  <c:v>5930.0</c:v>
                </c:pt>
                <c:pt idx="8">
                  <c:v>6010.0</c:v>
                </c:pt>
                <c:pt idx="9">
                  <c:v>4318.0</c:v>
                </c:pt>
                <c:pt idx="10">
                  <c:v>2604.0</c:v>
                </c:pt>
                <c:pt idx="11">
                  <c:v>2593.0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42923040"/>
        <c:axId val="-2142912544"/>
      </c:lineChart>
      <c:catAx>
        <c:axId val="-214292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42912544"/>
        <c:crosses val="autoZero"/>
        <c:auto val="1"/>
        <c:lblAlgn val="ctr"/>
        <c:lblOffset val="100"/>
        <c:noMultiLvlLbl val="0"/>
      </c:catAx>
      <c:valAx>
        <c:axId val="-214291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42923040"/>
        <c:crosses val="autoZero"/>
        <c:crossBetween val="between"/>
        <c:majorUnit val="1500.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Plan1!$D$2</c:f>
              <c:strCache>
                <c:ptCount val="1"/>
                <c:pt idx="0">
                  <c:v>RENDA FIXA</c:v>
                </c:pt>
              </c:strCache>
            </c:strRef>
          </c:tx>
          <c:spPr>
            <a:ln w="31750" cap="rnd">
              <a:solidFill>
                <a:srgbClr val="0080FF"/>
              </a:solidFill>
              <a:round/>
            </a:ln>
            <a:effectLst/>
          </c:spPr>
          <c:marker>
            <c:symbol val="none"/>
          </c:marker>
          <c:cat>
            <c:strRef>
              <c:f>Plan1!$A$3:$A$14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2017*</c:v>
                </c:pt>
              </c:strCache>
            </c:strRef>
          </c:cat>
          <c:val>
            <c:numRef>
              <c:f>Plan1!$D$3:$D$14</c:f>
              <c:numCache>
                <c:formatCode>General</c:formatCode>
                <c:ptCount val="12"/>
                <c:pt idx="0">
                  <c:v>6379.0</c:v>
                </c:pt>
                <c:pt idx="1">
                  <c:v>5311.0</c:v>
                </c:pt>
                <c:pt idx="2">
                  <c:v>5625.0</c:v>
                </c:pt>
                <c:pt idx="3">
                  <c:v>5019.0</c:v>
                </c:pt>
                <c:pt idx="4">
                  <c:v>4514.0</c:v>
                </c:pt>
                <c:pt idx="5">
                  <c:v>4597.0</c:v>
                </c:pt>
                <c:pt idx="6">
                  <c:v>4584.0</c:v>
                </c:pt>
                <c:pt idx="7">
                  <c:v>4441.0</c:v>
                </c:pt>
                <c:pt idx="8">
                  <c:v>4648.0</c:v>
                </c:pt>
                <c:pt idx="9">
                  <c:v>5239.0</c:v>
                </c:pt>
                <c:pt idx="10">
                  <c:v>5846.0</c:v>
                </c:pt>
                <c:pt idx="11">
                  <c:v>5758.0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Plan1!$E$2</c:f>
              <c:strCache>
                <c:ptCount val="1"/>
                <c:pt idx="0">
                  <c:v>ATIVOS RISCO</c:v>
                </c:pt>
              </c:strCache>
            </c:strRef>
          </c:tx>
          <c:spPr>
            <a:ln w="31750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Plan1!$A$3:$A$14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2017*</c:v>
                </c:pt>
              </c:strCache>
            </c:strRef>
          </c:cat>
          <c:val>
            <c:numRef>
              <c:f>Plan1!$E$3:$E$14</c:f>
              <c:numCache>
                <c:formatCode>General</c:formatCode>
                <c:ptCount val="12"/>
                <c:pt idx="0">
                  <c:v>3283.0</c:v>
                </c:pt>
                <c:pt idx="1">
                  <c:v>4380.0</c:v>
                </c:pt>
                <c:pt idx="2">
                  <c:v>4024.0</c:v>
                </c:pt>
                <c:pt idx="3">
                  <c:v>4657.0</c:v>
                </c:pt>
                <c:pt idx="4">
                  <c:v>5169.0</c:v>
                </c:pt>
                <c:pt idx="5">
                  <c:v>5099.0</c:v>
                </c:pt>
                <c:pt idx="6">
                  <c:v>5132.0</c:v>
                </c:pt>
                <c:pt idx="7">
                  <c:v>5277.0</c:v>
                </c:pt>
                <c:pt idx="8">
                  <c:v>5059.0</c:v>
                </c:pt>
                <c:pt idx="9">
                  <c:v>4467.0</c:v>
                </c:pt>
                <c:pt idx="10">
                  <c:v>3859.0</c:v>
                </c:pt>
                <c:pt idx="11">
                  <c:v>3955.0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Plan1!$G$2</c:f>
              <c:strCache>
                <c:ptCount val="1"/>
                <c:pt idx="0">
                  <c:v>% APOSENTADOS</c:v>
                </c:pt>
              </c:strCache>
            </c:strRef>
          </c:tx>
          <c:spPr>
            <a:ln w="412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Plan1!$A$3:$A$14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2017*</c:v>
                </c:pt>
              </c:strCache>
            </c:strRef>
          </c:cat>
          <c:val>
            <c:numRef>
              <c:f>Plan1!$G$3:$G$14</c:f>
              <c:numCache>
                <c:formatCode>General</c:formatCode>
                <c:ptCount val="12"/>
                <c:pt idx="0">
                  <c:v>3636.0</c:v>
                </c:pt>
                <c:pt idx="1">
                  <c:v>3793.0</c:v>
                </c:pt>
                <c:pt idx="2">
                  <c:v>408.0</c:v>
                </c:pt>
                <c:pt idx="3">
                  <c:v>4243.0</c:v>
                </c:pt>
                <c:pt idx="4">
                  <c:v>4682.0</c:v>
                </c:pt>
                <c:pt idx="5">
                  <c:v>4881.0</c:v>
                </c:pt>
                <c:pt idx="6">
                  <c:v>5269.0</c:v>
                </c:pt>
                <c:pt idx="7">
                  <c:v>5477.0</c:v>
                </c:pt>
                <c:pt idx="8">
                  <c:v>5520.0</c:v>
                </c:pt>
                <c:pt idx="9">
                  <c:v>6016.0</c:v>
                </c:pt>
                <c:pt idx="10">
                  <c:v>6334.0</c:v>
                </c:pt>
                <c:pt idx="11">
                  <c:v>6976.000000000001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28135984"/>
        <c:axId val="-2127870976"/>
      </c:lineChart>
      <c:catAx>
        <c:axId val="-212813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27870976"/>
        <c:crosses val="autoZero"/>
        <c:auto val="1"/>
        <c:lblAlgn val="ctr"/>
        <c:lblOffset val="100"/>
        <c:noMultiLvlLbl val="0"/>
      </c:catAx>
      <c:valAx>
        <c:axId val="-2127870976"/>
        <c:scaling>
          <c:orientation val="minMax"/>
          <c:max val="1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28135984"/>
        <c:crosses val="autoZero"/>
        <c:crossBetween val="between"/>
        <c:majorUnit val="2000.0"/>
        <c:minorUnit val="500.0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VARIAÇÃO ANUAL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Plan3!$A$3</c:f>
              <c:strCache>
                <c:ptCount val="1"/>
                <c:pt idx="0">
                  <c:v>SELIC - IPCA</c:v>
                </c:pt>
              </c:strCache>
            </c:strRef>
          </c:tx>
          <c:spPr>
            <a:ln w="28575" cap="rnd">
              <a:solidFill>
                <a:srgbClr val="7A81FF"/>
              </a:solidFill>
              <a:round/>
            </a:ln>
            <a:effectLst/>
          </c:spPr>
          <c:marker>
            <c:symbol val="none"/>
          </c:marker>
          <c:cat>
            <c:strRef>
              <c:f>Plan3!$B$2:$M$2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2017*</c:v>
                </c:pt>
              </c:strCache>
            </c:strRef>
          </c:cat>
          <c:val>
            <c:numRef>
              <c:f>Plan3!$B$3:$M$3</c:f>
              <c:numCache>
                <c:formatCode>General</c:formatCode>
                <c:ptCount val="12"/>
                <c:pt idx="0">
                  <c:v>10.61</c:v>
                </c:pt>
                <c:pt idx="1">
                  <c:v>6.8</c:v>
                </c:pt>
                <c:pt idx="2">
                  <c:v>7.85</c:v>
                </c:pt>
                <c:pt idx="3">
                  <c:v>4.44</c:v>
                </c:pt>
                <c:pt idx="4">
                  <c:v>4.85</c:v>
                </c:pt>
                <c:pt idx="5">
                  <c:v>5.0</c:v>
                </c:pt>
                <c:pt idx="6">
                  <c:v>1.42</c:v>
                </c:pt>
                <c:pt idx="7">
                  <c:v>3.59</c:v>
                </c:pt>
                <c:pt idx="8">
                  <c:v>4.84</c:v>
                </c:pt>
                <c:pt idx="9">
                  <c:v>3.58</c:v>
                </c:pt>
                <c:pt idx="10">
                  <c:v>7.46</c:v>
                </c:pt>
                <c:pt idx="11">
                  <c:v>3.97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Plan3!$A$4</c:f>
              <c:strCache>
                <c:ptCount val="1"/>
                <c:pt idx="0">
                  <c:v>META ATUARIAL REAL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Plan3!$B$2:$M$2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2017*</c:v>
                </c:pt>
              </c:strCache>
            </c:strRef>
          </c:cat>
          <c:val>
            <c:numRef>
              <c:f>Plan3!$B$4:$M$4</c:f>
              <c:numCache>
                <c:formatCode>General</c:formatCode>
                <c:ptCount val="12"/>
                <c:pt idx="0">
                  <c:v>6.0</c:v>
                </c:pt>
                <c:pt idx="1">
                  <c:v>5.5</c:v>
                </c:pt>
                <c:pt idx="2">
                  <c:v>5.5</c:v>
                </c:pt>
                <c:pt idx="3">
                  <c:v>5.5</c:v>
                </c:pt>
                <c:pt idx="4">
                  <c:v>5.5</c:v>
                </c:pt>
                <c:pt idx="5">
                  <c:v>5.5</c:v>
                </c:pt>
                <c:pt idx="6">
                  <c:v>5.5</c:v>
                </c:pt>
                <c:pt idx="7">
                  <c:v>5.5</c:v>
                </c:pt>
                <c:pt idx="8">
                  <c:v>5.63</c:v>
                </c:pt>
                <c:pt idx="9">
                  <c:v>5.63</c:v>
                </c:pt>
                <c:pt idx="10">
                  <c:v>5.51</c:v>
                </c:pt>
                <c:pt idx="11">
                  <c:v>4.5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Plan3!$A$5</c:f>
              <c:strCache>
                <c:ptCount val="1"/>
                <c:pt idx="0">
                  <c:v>NTN-B 10 ANOS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Plan3!$B$2:$M$2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2017*</c:v>
                </c:pt>
              </c:strCache>
            </c:strRef>
          </c:cat>
          <c:val>
            <c:numRef>
              <c:f>Plan3!$B$5:$M$5</c:f>
              <c:numCache>
                <c:formatCode>General</c:formatCode>
                <c:ptCount val="12"/>
                <c:pt idx="0">
                  <c:v>7.96</c:v>
                </c:pt>
                <c:pt idx="1">
                  <c:v>7.55</c:v>
                </c:pt>
                <c:pt idx="2">
                  <c:v>8.3</c:v>
                </c:pt>
                <c:pt idx="3">
                  <c:v>6.67</c:v>
                </c:pt>
                <c:pt idx="4">
                  <c:v>5.95</c:v>
                </c:pt>
                <c:pt idx="5">
                  <c:v>5.59</c:v>
                </c:pt>
                <c:pt idx="6">
                  <c:v>3.57</c:v>
                </c:pt>
                <c:pt idx="7">
                  <c:v>6.43</c:v>
                </c:pt>
                <c:pt idx="8">
                  <c:v>6.18</c:v>
                </c:pt>
                <c:pt idx="9">
                  <c:v>7.38</c:v>
                </c:pt>
                <c:pt idx="10">
                  <c:v>6.03</c:v>
                </c:pt>
                <c:pt idx="11">
                  <c:v>5.17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33592640"/>
        <c:axId val="2081544560"/>
      </c:lineChart>
      <c:catAx>
        <c:axId val="-213359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81544560"/>
        <c:crosses val="autoZero"/>
        <c:auto val="1"/>
        <c:lblAlgn val="ctr"/>
        <c:lblOffset val="100"/>
        <c:noMultiLvlLbl val="0"/>
      </c:catAx>
      <c:valAx>
        <c:axId val="2081544560"/>
        <c:scaling>
          <c:orientation val="minMax"/>
          <c:max val="1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3592640"/>
        <c:crosses val="autoZero"/>
        <c:crossBetween val="between"/>
        <c:majorUnit val="1.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aseline="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Plan4!$A$3</c:f>
              <c:strCache>
                <c:ptCount val="1"/>
                <c:pt idx="0">
                  <c:v>RECEITAS</c:v>
                </c:pt>
              </c:strCache>
            </c:strRef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Plan4!$B$2:$H$2</c:f>
              <c:numCache>
                <c:formatCode>General</c:formatCode>
                <c:ptCount val="7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</c:numCache>
            </c:numRef>
          </c:cat>
          <c:val>
            <c:numRef>
              <c:f>Plan4!$B$3:$H$3</c:f>
              <c:numCache>
                <c:formatCode>#,##0</c:formatCode>
                <c:ptCount val="7"/>
                <c:pt idx="0">
                  <c:v>90142.0</c:v>
                </c:pt>
                <c:pt idx="1">
                  <c:v>89299.0</c:v>
                </c:pt>
                <c:pt idx="2">
                  <c:v>144023.0</c:v>
                </c:pt>
                <c:pt idx="3">
                  <c:v>157505.0</c:v>
                </c:pt>
                <c:pt idx="4">
                  <c:v>165414.0</c:v>
                </c:pt>
                <c:pt idx="5">
                  <c:v>168138.0</c:v>
                </c:pt>
                <c:pt idx="6">
                  <c:v>202821.0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Plan4!$A$4</c:f>
              <c:strCache>
                <c:ptCount val="1"/>
                <c:pt idx="0">
                  <c:v>DESPESAS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Plan4!$B$2:$H$2</c:f>
              <c:numCache>
                <c:formatCode>General</c:formatCode>
                <c:ptCount val="7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</c:numCache>
            </c:numRef>
          </c:cat>
          <c:val>
            <c:numRef>
              <c:f>Plan4!$B$4:$H$4</c:f>
              <c:numCache>
                <c:formatCode>#,##0</c:formatCode>
                <c:ptCount val="7"/>
                <c:pt idx="0">
                  <c:v>100840.0</c:v>
                </c:pt>
                <c:pt idx="1">
                  <c:v>116295.0</c:v>
                </c:pt>
                <c:pt idx="2">
                  <c:v>134698.0</c:v>
                </c:pt>
                <c:pt idx="3">
                  <c:v>145192.0</c:v>
                </c:pt>
                <c:pt idx="4">
                  <c:v>153593.0</c:v>
                </c:pt>
                <c:pt idx="5">
                  <c:v>162342.0</c:v>
                </c:pt>
                <c:pt idx="6">
                  <c:v>180638.0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29023536"/>
        <c:axId val="-2129020208"/>
      </c:lineChart>
      <c:catAx>
        <c:axId val="-212902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29020208"/>
        <c:crosses val="autoZero"/>
        <c:auto val="1"/>
        <c:lblAlgn val="ctr"/>
        <c:lblOffset val="100"/>
        <c:noMultiLvlLbl val="0"/>
      </c:catAx>
      <c:valAx>
        <c:axId val="-212902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2902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Plan6!$A$3</c:f>
              <c:strCache>
                <c:ptCount val="1"/>
                <c:pt idx="0">
                  <c:v>RECEITAS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Plan6!$B$2:$H$2</c:f>
              <c:numCache>
                <c:formatCode>General</c:formatCode>
                <c:ptCount val="7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</c:numCache>
            </c:numRef>
          </c:cat>
          <c:val>
            <c:numRef>
              <c:f>Plan6!$B$3:$H$3</c:f>
            </c:numRef>
          </c:val>
          <c:smooth val="0"/>
        </c:ser>
        <c:ser>
          <c:idx val="1"/>
          <c:order val="1"/>
          <c:tx>
            <c:strRef>
              <c:f>Plan6!$A$4</c:f>
              <c:strCache>
                <c:ptCount val="1"/>
                <c:pt idx="0">
                  <c:v>DESPESAS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Plan6!$B$2:$H$2</c:f>
              <c:numCache>
                <c:formatCode>General</c:formatCode>
                <c:ptCount val="7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</c:numCache>
            </c:numRef>
          </c:cat>
          <c:val>
            <c:numRef>
              <c:f>Plan6!$B$4:$H$4</c:f>
            </c:numRef>
          </c:val>
          <c:smooth val="0"/>
        </c:ser>
        <c:ser>
          <c:idx val="2"/>
          <c:order val="2"/>
          <c:tx>
            <c:strRef>
              <c:f>Plan6!$A$5</c:f>
              <c:strCache>
                <c:ptCount val="1"/>
                <c:pt idx="0">
                  <c:v>CRESCIMENTO REAL - DESPESAS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Plan6!$B$2:$H$2</c:f>
              <c:numCache>
                <c:formatCode>General</c:formatCode>
                <c:ptCount val="7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</c:numCache>
            </c:numRef>
          </c:cat>
          <c:val>
            <c:numRef>
              <c:f>Plan6!$B$5:$H$5</c:f>
              <c:numCache>
                <c:formatCode>General</c:formatCode>
                <c:ptCount val="7"/>
                <c:pt idx="0">
                  <c:v>9.19</c:v>
                </c:pt>
                <c:pt idx="1">
                  <c:v>8.86</c:v>
                </c:pt>
                <c:pt idx="2">
                  <c:v>9.74</c:v>
                </c:pt>
                <c:pt idx="3">
                  <c:v>1.59</c:v>
                </c:pt>
                <c:pt idx="4">
                  <c:v>0.72</c:v>
                </c:pt>
                <c:pt idx="5">
                  <c:v>-1.0</c:v>
                </c:pt>
                <c:pt idx="6">
                  <c:v>0.41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36190848"/>
        <c:axId val="-2136187824"/>
      </c:lineChart>
      <c:catAx>
        <c:axId val="-213619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6187824"/>
        <c:crosses val="autoZero"/>
        <c:auto val="1"/>
        <c:lblAlgn val="ctr"/>
        <c:lblOffset val="100"/>
        <c:noMultiLvlLbl val="0"/>
      </c:catAx>
      <c:valAx>
        <c:axId val="-2136187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619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Plan5!$A$3</c:f>
              <c:strCache>
                <c:ptCount val="1"/>
                <c:pt idx="0">
                  <c:v>RECEITAS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Plan5!$B$2:$I$2</c:f>
              <c:numCache>
                <c:formatCode>General</c:formatCode>
                <c:ptCount val="8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  <c:pt idx="7">
                  <c:v>2017.0</c:v>
                </c:pt>
              </c:numCache>
            </c:numRef>
          </c:cat>
          <c:val>
            <c:numRef>
              <c:f>Plan5!$B$3:$I$3</c:f>
            </c:numRef>
          </c:val>
          <c:smooth val="0"/>
        </c:ser>
        <c:ser>
          <c:idx val="1"/>
          <c:order val="1"/>
          <c:tx>
            <c:strRef>
              <c:f>Plan5!$A$4</c:f>
              <c:strCache>
                <c:ptCount val="1"/>
                <c:pt idx="0">
                  <c:v>DESPESAS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Plan5!$B$2:$I$2</c:f>
              <c:numCache>
                <c:formatCode>General</c:formatCode>
                <c:ptCount val="8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  <c:pt idx="7">
                  <c:v>2017.0</c:v>
                </c:pt>
              </c:numCache>
            </c:numRef>
          </c:cat>
          <c:val>
            <c:numRef>
              <c:f>Plan5!$B$4:$I$4</c:f>
            </c:numRef>
          </c:val>
          <c:smooth val="0"/>
        </c:ser>
        <c:ser>
          <c:idx val="2"/>
          <c:order val="2"/>
          <c:tx>
            <c:strRef>
              <c:f>Plan5!$A$6</c:f>
              <c:strCache>
                <c:ptCount val="1"/>
                <c:pt idx="0">
                  <c:v>TAXA ATIVOS</c:v>
                </c:pt>
              </c:strCache>
            </c:strRef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Plan5!$B$2:$I$2</c:f>
              <c:numCache>
                <c:formatCode>General</c:formatCode>
                <c:ptCount val="8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  <c:pt idx="7">
                  <c:v>2017.0</c:v>
                </c:pt>
              </c:numCache>
            </c:numRef>
          </c:cat>
          <c:val>
            <c:numRef>
              <c:f>Plan5!$B$6:$I$6</c:f>
              <c:numCache>
                <c:formatCode>General</c:formatCode>
                <c:ptCount val="8"/>
                <c:pt idx="0">
                  <c:v>4.75</c:v>
                </c:pt>
                <c:pt idx="1">
                  <c:v>4.75</c:v>
                </c:pt>
                <c:pt idx="2">
                  <c:v>4.75</c:v>
                </c:pt>
                <c:pt idx="3">
                  <c:v>4.75</c:v>
                </c:pt>
                <c:pt idx="4">
                  <c:v>4.5</c:v>
                </c:pt>
                <c:pt idx="5">
                  <c:v>4.35</c:v>
                </c:pt>
                <c:pt idx="6">
                  <c:v>4.25</c:v>
                </c:pt>
                <c:pt idx="7">
                  <c:v>3.98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36292976"/>
        <c:axId val="-2136333312"/>
      </c:lineChart>
      <c:catAx>
        <c:axId val="-213629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6333312"/>
        <c:crosses val="autoZero"/>
        <c:auto val="1"/>
        <c:lblAlgn val="ctr"/>
        <c:lblOffset val="100"/>
        <c:noMultiLvlLbl val="0"/>
      </c:catAx>
      <c:valAx>
        <c:axId val="-213633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629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7648051798991"/>
          <c:y val="0.951971709643165"/>
          <c:w val="0.124703783654337"/>
          <c:h val="0.04802829035683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/>
              <a:t>TAXA APOSENTADOS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Plan5!$A$3</c:f>
              <c:strCache>
                <c:ptCount val="1"/>
                <c:pt idx="0">
                  <c:v>RECEITAS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Plan5!$B$2:$I$2</c:f>
              <c:numCache>
                <c:formatCode>General</c:formatCode>
                <c:ptCount val="8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  <c:pt idx="7">
                  <c:v>2017.0</c:v>
                </c:pt>
              </c:numCache>
            </c:numRef>
          </c:cat>
          <c:val>
            <c:numRef>
              <c:f>Plan5!$B$3:$I$3</c:f>
            </c:numRef>
          </c:val>
          <c:smooth val="0"/>
        </c:ser>
        <c:ser>
          <c:idx val="1"/>
          <c:order val="1"/>
          <c:tx>
            <c:strRef>
              <c:f>Plan5!$A$4</c:f>
              <c:strCache>
                <c:ptCount val="1"/>
                <c:pt idx="0">
                  <c:v>DESPESAS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Plan5!$B$2:$I$2</c:f>
              <c:numCache>
                <c:formatCode>General</c:formatCode>
                <c:ptCount val="8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  <c:pt idx="7">
                  <c:v>2017.0</c:v>
                </c:pt>
              </c:numCache>
            </c:numRef>
          </c:cat>
          <c:val>
            <c:numRef>
              <c:f>Plan5!$B$4:$I$4</c:f>
            </c:numRef>
          </c:val>
          <c:smooth val="0"/>
        </c:ser>
        <c:ser>
          <c:idx val="2"/>
          <c:order val="2"/>
          <c:tx>
            <c:strRef>
              <c:f>Plan5!$A$5</c:f>
              <c:strCache>
                <c:ptCount val="1"/>
                <c:pt idx="0">
                  <c:v>TAXA APOSENTADOS</c:v>
                </c:pt>
              </c:strCache>
            </c:strRef>
          </c:tx>
          <c:spPr>
            <a:ln w="38100" cap="rnd">
              <a:solidFill>
                <a:srgbClr val="0080FF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Plan5!$B$2:$I$2</c:f>
              <c:numCache>
                <c:formatCode>General</c:formatCode>
                <c:ptCount val="8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  <c:pt idx="7">
                  <c:v>2017.0</c:v>
                </c:pt>
              </c:numCache>
            </c:numRef>
          </c:cat>
          <c:val>
            <c:numRef>
              <c:f>Plan5!$B$5:$I$5</c:f>
              <c:numCache>
                <c:formatCode>General</c:formatCode>
                <c:ptCount val="8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0.9</c:v>
                </c:pt>
                <c:pt idx="7">
                  <c:v>0.875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36439216"/>
        <c:axId val="-2136435824"/>
      </c:lineChart>
      <c:catAx>
        <c:axId val="-213643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6435824"/>
        <c:crosses val="autoZero"/>
        <c:auto val="1"/>
        <c:lblAlgn val="ctr"/>
        <c:lblOffset val="100"/>
        <c:noMultiLvlLbl val="0"/>
      </c:catAx>
      <c:valAx>
        <c:axId val="-213643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643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Plan2!$B$1</c:f>
              <c:strCache>
                <c:ptCount val="1"/>
                <c:pt idx="0">
                  <c:v>DESPESAS (R$ MIL)/MEMBRO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Plan2!$A$2:$A$7</c:f>
              <c:strCache>
                <c:ptCount val="6"/>
                <c:pt idx="0">
                  <c:v>FAPES</c:v>
                </c:pt>
                <c:pt idx="1">
                  <c:v>REAL GRANDEZA</c:v>
                </c:pt>
                <c:pt idx="2">
                  <c:v>INFRAPREV</c:v>
                </c:pt>
                <c:pt idx="3">
                  <c:v>SISTEL</c:v>
                </c:pt>
                <c:pt idx="4">
                  <c:v>PREVI</c:v>
                </c:pt>
                <c:pt idx="5">
                  <c:v>FUNCEF</c:v>
                </c:pt>
              </c:strCache>
            </c:strRef>
          </c:cat>
          <c:val>
            <c:numRef>
              <c:f>Plan2!$B$2:$B$7</c:f>
              <c:numCache>
                <c:formatCode>_-* #,##0_-;\-* #,##0_-;_-* "-"??_-;_-@_-</c:formatCode>
                <c:ptCount val="6"/>
                <c:pt idx="0">
                  <c:v>21179.0</c:v>
                </c:pt>
                <c:pt idx="1">
                  <c:v>4133.0</c:v>
                </c:pt>
                <c:pt idx="2">
                  <c:v>2109.0</c:v>
                </c:pt>
                <c:pt idx="3">
                  <c:v>2108.0</c:v>
                </c:pt>
                <c:pt idx="4">
                  <c:v>1557.0</c:v>
                </c:pt>
                <c:pt idx="5">
                  <c:v>1324.0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8818928"/>
        <c:axId val="-2128815584"/>
      </c:barChart>
      <c:catAx>
        <c:axId val="-212881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28815584"/>
        <c:crosses val="autoZero"/>
        <c:auto val="1"/>
        <c:lblAlgn val="ctr"/>
        <c:lblOffset val="100"/>
        <c:noMultiLvlLbl val="0"/>
      </c:catAx>
      <c:valAx>
        <c:axId val="-2128815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28818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Plan3!$B$1</c:f>
              <c:strCache>
                <c:ptCount val="1"/>
                <c:pt idx="0">
                  <c:v>DESPESAS / % PATRIMÔNIO</c:v>
                </c:pt>
              </c:strCache>
            </c:strRef>
          </c:tx>
          <c:spPr>
            <a:solidFill>
              <a:srgbClr val="73FA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Plan3!$A$2:$A$7</c:f>
              <c:strCache>
                <c:ptCount val="6"/>
                <c:pt idx="0">
                  <c:v>FUNPRESP-EXE</c:v>
                </c:pt>
                <c:pt idx="1">
                  <c:v>PORTUS</c:v>
                </c:pt>
                <c:pt idx="2">
                  <c:v>FAPES</c:v>
                </c:pt>
                <c:pt idx="3">
                  <c:v>INFRAPREV</c:v>
                </c:pt>
                <c:pt idx="4">
                  <c:v>SICOOB-PREV</c:v>
                </c:pt>
                <c:pt idx="5">
                  <c:v>FUNCEF</c:v>
                </c:pt>
              </c:strCache>
            </c:strRef>
          </c:cat>
          <c:val>
            <c:numRef>
              <c:f>Plan3!$B$2:$B$7</c:f>
              <c:numCache>
                <c:formatCode>General</c:formatCode>
                <c:ptCount val="6"/>
                <c:pt idx="0">
                  <c:v>7.5</c:v>
                </c:pt>
                <c:pt idx="1">
                  <c:v>3.11</c:v>
                </c:pt>
                <c:pt idx="2">
                  <c:v>1.51</c:v>
                </c:pt>
                <c:pt idx="3">
                  <c:v>0.99</c:v>
                </c:pt>
                <c:pt idx="4">
                  <c:v>0.94</c:v>
                </c:pt>
                <c:pt idx="5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28756768"/>
        <c:axId val="-2128753408"/>
      </c:barChart>
      <c:catAx>
        <c:axId val="-212875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28753408"/>
        <c:crosses val="autoZero"/>
        <c:auto val="1"/>
        <c:lblAlgn val="ctr"/>
        <c:lblOffset val="100"/>
        <c:noMultiLvlLbl val="0"/>
      </c:catAx>
      <c:valAx>
        <c:axId val="-212875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2875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069396-F060-DD4F-9E1C-1C61CFC169F4}" type="datetimeFigureOut">
              <a:rPr lang="pt-BR"/>
              <a:pPr>
                <a:defRPr/>
              </a:pPr>
              <a:t>26/11/17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A9D720-7024-B941-B096-03C5803311C9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942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9D720-7024-B941-B096-03C5803311C9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027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457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614AAB-9877-BA4D-A6C5-68AB508E6B62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607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662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9390D4-79DC-9649-AAD6-FC5BBEA23A20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7542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D94825-7C33-854C-853F-A67112037395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37357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D94825-7C33-854C-853F-A67112037395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9316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D94825-7C33-854C-853F-A67112037395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57236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D94825-7C33-854C-853F-A67112037395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6955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D94825-7C33-854C-853F-A67112037395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26755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D94825-7C33-854C-853F-A67112037395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6165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6DD8A-95AA-3849-B2ED-D0AB1321AC2B}" type="datetimeFigureOut">
              <a:rPr lang="en-US"/>
              <a:pPr>
                <a:defRPr/>
              </a:pPr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DE23B-7F53-424B-9B28-A8B30BD4938B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4AA72-F75A-2A4E-A4DD-07A83DD0725B}" type="datetimeFigureOut">
              <a:rPr lang="en-US"/>
              <a:pPr>
                <a:defRPr/>
              </a:pPr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1553E-6D5A-6840-893E-06F3BDC67CD4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E439C-10AE-DE40-8F13-D45B0250BCB8}" type="datetimeFigureOut">
              <a:rPr lang="en-US"/>
              <a:pPr>
                <a:defRPr/>
              </a:pPr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36390-F1E6-BC40-9922-6CF5469ED95A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4394-CADC-1B4D-9886-AC5E4F36EC0C}" type="datetimeFigureOut">
              <a:rPr lang="en-US"/>
              <a:pPr>
                <a:defRPr/>
              </a:pPr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27DFF-0D0E-EC4B-83E4-BD2006F3FB3A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8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E7989-5616-BB4B-8C76-062F77A14BFB}" type="datetimeFigureOut">
              <a:rPr lang="en-US"/>
              <a:pPr>
                <a:defRPr/>
              </a:pPr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ABD8-5D49-094C-A80E-ED9E92AEC4B1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4AD5B-EEEB-D74D-AB41-CBB438E54E25}" type="datetimeFigureOut">
              <a:rPr lang="en-US"/>
              <a:pPr>
                <a:defRPr/>
              </a:pPr>
              <a:t>11/26/17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CFE61-D3D5-B045-A3A3-F175FF580E5C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1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D6935-9888-8E45-9BA6-E418B61AC1F7}" type="datetimeFigureOut">
              <a:rPr lang="en-US"/>
              <a:pPr>
                <a:defRPr/>
              </a:pPr>
              <a:t>11/26/17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048E9-4722-B74D-89C6-EA638CB45464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7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BE435-144E-2A46-A0D5-77BEC564616A}" type="datetimeFigureOut">
              <a:rPr lang="en-US"/>
              <a:pPr>
                <a:defRPr/>
              </a:pPr>
              <a:t>11/26/17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666B3-6116-8947-AEAD-9E95B3F1F327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6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3E2F9-771E-774A-A02D-0B2D7DC95AE0}" type="datetimeFigureOut">
              <a:rPr lang="en-US"/>
              <a:pPr>
                <a:defRPr/>
              </a:pPr>
              <a:t>11/26/17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E6B5D-DA41-D242-B9C1-6FD0A134808F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69368-C0E8-E948-B214-0FE6199B2C6E}" type="datetimeFigureOut">
              <a:rPr lang="en-US"/>
              <a:pPr>
                <a:defRPr/>
              </a:pPr>
              <a:t>11/26/17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B77A7-1F60-8744-902A-3A3BC7FC8AA2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2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76099-5688-8347-AD6F-948D16EBC3EC}" type="datetimeFigureOut">
              <a:rPr lang="en-US"/>
              <a:pPr>
                <a:defRPr/>
              </a:pPr>
              <a:t>11/26/17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A631A-7EC3-7445-A289-34E9EBA5FBB4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5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title style</a:t>
            </a:r>
            <a:endParaRPr lang="en-US" altLang="pt-B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text styles</a:t>
            </a:r>
          </a:p>
          <a:p>
            <a:pPr lvl="1"/>
            <a:r>
              <a:rPr lang="pt-BR" altLang="pt-BR"/>
              <a:t>Second level</a:t>
            </a:r>
          </a:p>
          <a:p>
            <a:pPr lvl="2"/>
            <a:r>
              <a:rPr lang="pt-BR" altLang="pt-BR"/>
              <a:t>Third level</a:t>
            </a:r>
          </a:p>
          <a:p>
            <a:pPr lvl="3"/>
            <a:r>
              <a:rPr lang="pt-BR" altLang="pt-BR"/>
              <a:t>Fourth level</a:t>
            </a:r>
          </a:p>
          <a:p>
            <a:pPr lvl="4"/>
            <a:r>
              <a:rPr lang="pt-BR" altLang="pt-BR"/>
              <a:t>Fifth level</a:t>
            </a:r>
            <a:endParaRPr lang="en-US" alt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74B8A2-72E4-A842-BD69-BEB0B055A6B7}" type="datetimeFigureOut">
              <a:rPr lang="en-US"/>
              <a:pPr>
                <a:defRPr/>
              </a:pPr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9944FF-3E23-1040-BF1C-E6BC47CC1BE2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96850" y="814040"/>
            <a:ext cx="8229600" cy="3612994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altLang="pt-BR" sz="3200" b="1" dirty="0" smtClean="0">
                <a:solidFill>
                  <a:schemeClr val="bg1"/>
                </a:solidFill>
              </a:rPr>
              <a:t>Apresentação Representantes Eleitos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altLang="pt-BR" b="1" dirty="0" smtClean="0">
                <a:solidFill>
                  <a:schemeClr val="bg1"/>
                </a:solidFill>
              </a:rPr>
              <a:t/>
            </a:r>
            <a:br>
              <a:rPr lang="pt-BR" altLang="pt-BR" b="1" dirty="0" smtClean="0">
                <a:solidFill>
                  <a:schemeClr val="bg1"/>
                </a:solidFill>
              </a:rPr>
            </a:br>
            <a:r>
              <a:rPr lang="pt-BR" altLang="pt-BR" b="1" dirty="0" smtClean="0">
                <a:solidFill>
                  <a:schemeClr val="bg1"/>
                </a:solidFill>
              </a:rPr>
              <a:t>PANORAMA FUNCEF </a:t>
            </a:r>
          </a:p>
          <a:p>
            <a:pPr fontAlgn="auto">
              <a:spcAft>
                <a:spcPts val="0"/>
              </a:spcAft>
              <a:defRPr/>
            </a:pPr>
            <a:endParaRPr lang="pt-BR" altLang="pt-BR" b="1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pt-BR" altLang="pt-BR" b="1" dirty="0" smtClean="0">
                <a:solidFill>
                  <a:schemeClr val="bg1"/>
                </a:solidFill>
              </a:rPr>
              <a:t>AVAN</a:t>
            </a:r>
            <a:r>
              <a:rPr lang="en-US" altLang="pt-BR" b="1" dirty="0" smtClean="0">
                <a:solidFill>
                  <a:schemeClr val="bg1"/>
                </a:solidFill>
              </a:rPr>
              <a:t>ÇOS E DESAFIOS</a:t>
            </a:r>
            <a:endParaRPr lang="pt-BR" altLang="pt-BR" sz="2700" b="1" dirty="0" smtClean="0">
              <a:solidFill>
                <a:schemeClr val="bg1"/>
              </a:solidFill>
            </a:endParaRPr>
          </a:p>
        </p:txBody>
      </p:sp>
      <p:sp>
        <p:nvSpPr>
          <p:cNvPr id="14339" name="CaixaDeTexto 5"/>
          <p:cNvSpPr txBox="1">
            <a:spLocks noChangeArrowheads="1"/>
          </p:cNvSpPr>
          <p:nvPr/>
        </p:nvSpPr>
        <p:spPr bwMode="auto">
          <a:xfrm>
            <a:off x="3492500" y="5734050"/>
            <a:ext cx="1971598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500" smtClean="0">
                <a:solidFill>
                  <a:schemeClr val="bg1"/>
                </a:solidFill>
              </a:rPr>
              <a:t>NOVEMBRO/2017</a:t>
            </a:r>
            <a:endParaRPr lang="pt-BR" altLang="pt-BR" sz="15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tângulo 7"/>
          <p:cNvSpPr>
            <a:spLocks noChangeArrowheads="1"/>
          </p:cNvSpPr>
          <p:nvPr/>
        </p:nvSpPr>
        <p:spPr bwMode="auto">
          <a:xfrm>
            <a:off x="71438" y="587375"/>
            <a:ext cx="90376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1747" name="Title 1"/>
          <p:cNvSpPr txBox="1">
            <a:spLocks/>
          </p:cNvSpPr>
          <p:nvPr/>
        </p:nvSpPr>
        <p:spPr bwMode="auto">
          <a:xfrm>
            <a:off x="211138" y="838200"/>
            <a:ext cx="784225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500" b="1" dirty="0">
                <a:solidFill>
                  <a:srgbClr val="FF9502"/>
                </a:solidFill>
              </a:rPr>
              <a:t>DESPESAS ADMINISTRATIVAS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500" b="1" dirty="0" smtClean="0">
                <a:solidFill>
                  <a:srgbClr val="FF9502"/>
                </a:solidFill>
              </a:rPr>
              <a:t>PRINCIPAIS INDICADORES</a:t>
            </a:r>
            <a:endParaRPr lang="en-US" altLang="pt-BR" sz="2500" b="1" dirty="0">
              <a:solidFill>
                <a:srgbClr val="FF9502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380492"/>
              </p:ext>
            </p:extLst>
          </p:nvPr>
        </p:nvGraphicFramePr>
        <p:xfrm>
          <a:off x="355600" y="1774825"/>
          <a:ext cx="8321040" cy="4717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067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tângulo 7"/>
          <p:cNvSpPr>
            <a:spLocks noChangeArrowheads="1"/>
          </p:cNvSpPr>
          <p:nvPr/>
        </p:nvSpPr>
        <p:spPr bwMode="auto">
          <a:xfrm>
            <a:off x="71438" y="587375"/>
            <a:ext cx="90376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1747" name="Title 1"/>
          <p:cNvSpPr txBox="1">
            <a:spLocks/>
          </p:cNvSpPr>
          <p:nvPr/>
        </p:nvSpPr>
        <p:spPr bwMode="auto">
          <a:xfrm>
            <a:off x="211138" y="838200"/>
            <a:ext cx="784225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500" b="1" dirty="0">
                <a:solidFill>
                  <a:srgbClr val="FF9502"/>
                </a:solidFill>
              </a:rPr>
              <a:t>DESPESAS ADMINISTRATIVAS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500" b="1" dirty="0" smtClean="0">
                <a:solidFill>
                  <a:srgbClr val="FF9502"/>
                </a:solidFill>
              </a:rPr>
              <a:t>PRINCIPAIS INDICADORES</a:t>
            </a:r>
            <a:endParaRPr lang="en-US" altLang="pt-BR" sz="2500" b="1" dirty="0">
              <a:solidFill>
                <a:srgbClr val="FF9502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46284"/>
              </p:ext>
            </p:extLst>
          </p:nvPr>
        </p:nvGraphicFramePr>
        <p:xfrm>
          <a:off x="211138" y="1774824"/>
          <a:ext cx="8800782" cy="456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24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tângulo 7"/>
          <p:cNvSpPr>
            <a:spLocks noChangeArrowheads="1"/>
          </p:cNvSpPr>
          <p:nvPr/>
        </p:nvSpPr>
        <p:spPr bwMode="auto">
          <a:xfrm>
            <a:off x="71438" y="587375"/>
            <a:ext cx="90376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1747" name="Title 1"/>
          <p:cNvSpPr txBox="1">
            <a:spLocks/>
          </p:cNvSpPr>
          <p:nvPr/>
        </p:nvSpPr>
        <p:spPr bwMode="auto">
          <a:xfrm>
            <a:off x="211138" y="838200"/>
            <a:ext cx="784225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500" b="1" dirty="0">
                <a:solidFill>
                  <a:srgbClr val="FF9502"/>
                </a:solidFill>
              </a:rPr>
              <a:t>DESPESAS ADMINISTRATIVAS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500" b="1" dirty="0" smtClean="0">
                <a:solidFill>
                  <a:srgbClr val="FF9502"/>
                </a:solidFill>
              </a:rPr>
              <a:t>PRINCIPAIS INDICADORES</a:t>
            </a:r>
            <a:endParaRPr lang="en-US" altLang="pt-BR" sz="2500" b="1" dirty="0">
              <a:solidFill>
                <a:srgbClr val="FF9502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678093"/>
              </p:ext>
            </p:extLst>
          </p:nvPr>
        </p:nvGraphicFramePr>
        <p:xfrm>
          <a:off x="71438" y="1524000"/>
          <a:ext cx="8869362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05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tângulo 7"/>
          <p:cNvSpPr>
            <a:spLocks noChangeArrowheads="1"/>
          </p:cNvSpPr>
          <p:nvPr/>
        </p:nvSpPr>
        <p:spPr bwMode="auto">
          <a:xfrm>
            <a:off x="71438" y="587375"/>
            <a:ext cx="90376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1747" name="Title 1"/>
          <p:cNvSpPr txBox="1">
            <a:spLocks/>
          </p:cNvSpPr>
          <p:nvPr/>
        </p:nvSpPr>
        <p:spPr bwMode="auto">
          <a:xfrm>
            <a:off x="211138" y="838200"/>
            <a:ext cx="784225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500" b="1" dirty="0">
                <a:solidFill>
                  <a:srgbClr val="FF9502"/>
                </a:solidFill>
              </a:rPr>
              <a:t>DESPESAS ADMINISTRATIVAS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500" b="1" dirty="0" smtClean="0">
                <a:solidFill>
                  <a:srgbClr val="FF9502"/>
                </a:solidFill>
              </a:rPr>
              <a:t>PRINCIPAIS INDICADORES</a:t>
            </a:r>
            <a:endParaRPr lang="en-US" altLang="pt-BR" sz="2500" b="1" dirty="0">
              <a:solidFill>
                <a:srgbClr val="FF9502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843188"/>
              </p:ext>
            </p:extLst>
          </p:nvPr>
        </p:nvGraphicFramePr>
        <p:xfrm>
          <a:off x="71438" y="1774825"/>
          <a:ext cx="8849042" cy="4615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2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tângulo 7"/>
          <p:cNvSpPr>
            <a:spLocks noChangeArrowheads="1"/>
          </p:cNvSpPr>
          <p:nvPr/>
        </p:nvSpPr>
        <p:spPr bwMode="auto">
          <a:xfrm>
            <a:off x="71438" y="587375"/>
            <a:ext cx="90376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1747" name="Title 1"/>
          <p:cNvSpPr txBox="1">
            <a:spLocks/>
          </p:cNvSpPr>
          <p:nvPr/>
        </p:nvSpPr>
        <p:spPr bwMode="auto">
          <a:xfrm>
            <a:off x="211138" y="838200"/>
            <a:ext cx="784225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500" b="1" dirty="0">
                <a:solidFill>
                  <a:srgbClr val="FF9502"/>
                </a:solidFill>
              </a:rPr>
              <a:t>DESPESAS ADMINISTRATIVAS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500" b="1" dirty="0" smtClean="0">
                <a:solidFill>
                  <a:srgbClr val="FF9502"/>
                </a:solidFill>
              </a:rPr>
              <a:t>PRINCIPAIS INDICADORES</a:t>
            </a:r>
            <a:endParaRPr lang="en-US" altLang="pt-BR" sz="2500" b="1" dirty="0">
              <a:solidFill>
                <a:srgbClr val="FF9502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187961"/>
              </p:ext>
            </p:extLst>
          </p:nvPr>
        </p:nvGraphicFramePr>
        <p:xfrm>
          <a:off x="71438" y="1673224"/>
          <a:ext cx="8676322" cy="434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625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tângulo 7"/>
          <p:cNvSpPr>
            <a:spLocks noChangeArrowheads="1"/>
          </p:cNvSpPr>
          <p:nvPr/>
        </p:nvSpPr>
        <p:spPr bwMode="auto">
          <a:xfrm>
            <a:off x="71438" y="587375"/>
            <a:ext cx="90376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1747" name="Title 1"/>
          <p:cNvSpPr txBox="1">
            <a:spLocks/>
          </p:cNvSpPr>
          <p:nvPr/>
        </p:nvSpPr>
        <p:spPr bwMode="auto">
          <a:xfrm>
            <a:off x="211138" y="838200"/>
            <a:ext cx="784225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500" b="1" dirty="0">
                <a:solidFill>
                  <a:srgbClr val="FF9502"/>
                </a:solidFill>
              </a:rPr>
              <a:t>DESPESAS ADMINISTRATIVAS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500" b="1" dirty="0" smtClean="0">
                <a:solidFill>
                  <a:srgbClr val="FF9502"/>
                </a:solidFill>
              </a:rPr>
              <a:t>PRINCIPAIS INDICADORES</a:t>
            </a:r>
            <a:endParaRPr lang="en-US" altLang="pt-BR" sz="2500" b="1" dirty="0">
              <a:solidFill>
                <a:srgbClr val="FF9502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048974"/>
              </p:ext>
            </p:extLst>
          </p:nvPr>
        </p:nvGraphicFramePr>
        <p:xfrm>
          <a:off x="211138" y="1774824"/>
          <a:ext cx="8770302" cy="438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88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tângulo 3"/>
          <p:cNvSpPr>
            <a:spLocks noChangeArrowheads="1"/>
          </p:cNvSpPr>
          <p:nvPr/>
        </p:nvSpPr>
        <p:spPr bwMode="auto">
          <a:xfrm>
            <a:off x="2184400" y="1900238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chemeClr val="bg2"/>
                </a:solidFill>
                <a:ea typeface="Arial" charset="0"/>
                <a:cs typeface="Arial" charset="0"/>
              </a:rPr>
              <a:t>Obrigado.</a:t>
            </a:r>
            <a:br>
              <a:rPr lang="pt-BR" altLang="pt-BR" sz="2400" b="1">
                <a:solidFill>
                  <a:schemeClr val="bg2"/>
                </a:solidFill>
                <a:ea typeface="Arial" charset="0"/>
                <a:cs typeface="Arial" charset="0"/>
              </a:rPr>
            </a:br>
            <a:r>
              <a:rPr lang="pt-BR" altLang="pt-BR" sz="2400" b="1">
                <a:solidFill>
                  <a:schemeClr val="bg2"/>
                </a:solidFill>
                <a:ea typeface="Arial" charset="0"/>
                <a:cs typeface="Arial" charset="0"/>
              </a:rPr>
              <a:t/>
            </a:r>
            <a:br>
              <a:rPr lang="pt-BR" altLang="pt-BR" sz="2400" b="1">
                <a:solidFill>
                  <a:schemeClr val="bg2"/>
                </a:solidFill>
                <a:ea typeface="Arial" charset="0"/>
                <a:cs typeface="Arial" charset="0"/>
              </a:rPr>
            </a:b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 txBox="1">
            <a:spLocks/>
          </p:cNvSpPr>
          <p:nvPr/>
        </p:nvSpPr>
        <p:spPr bwMode="auto">
          <a:xfrm>
            <a:off x="282575" y="1352550"/>
            <a:ext cx="8729663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pt-BR" altLang="pt-BR" sz="17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</p:txBody>
      </p:sp>
      <p:sp>
        <p:nvSpPr>
          <p:cNvPr id="33794" name="Title 1"/>
          <p:cNvSpPr txBox="1">
            <a:spLocks/>
          </p:cNvSpPr>
          <p:nvPr/>
        </p:nvSpPr>
        <p:spPr bwMode="auto">
          <a:xfrm>
            <a:off x="219075" y="444500"/>
            <a:ext cx="7843838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3500" b="1" dirty="0" smtClean="0">
                <a:solidFill>
                  <a:srgbClr val="FF9502"/>
                </a:solidFill>
              </a:rPr>
              <a:t>REG/REPLAN: ÚLTIMOS 10 ANOS</a:t>
            </a:r>
            <a:endParaRPr lang="en-US" altLang="pt-BR" sz="3500" b="1" dirty="0">
              <a:solidFill>
                <a:srgbClr val="FF9502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04658"/>
              </p:ext>
            </p:extLst>
          </p:nvPr>
        </p:nvGraphicFramePr>
        <p:xfrm>
          <a:off x="282576" y="1124465"/>
          <a:ext cx="8729662" cy="552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218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 txBox="1">
            <a:spLocks/>
          </p:cNvSpPr>
          <p:nvPr/>
        </p:nvSpPr>
        <p:spPr bwMode="auto">
          <a:xfrm>
            <a:off x="282575" y="1352550"/>
            <a:ext cx="8729663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pt-BR" altLang="pt-BR" sz="17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</p:txBody>
      </p:sp>
      <p:sp>
        <p:nvSpPr>
          <p:cNvPr id="33794" name="Title 1"/>
          <p:cNvSpPr txBox="1">
            <a:spLocks/>
          </p:cNvSpPr>
          <p:nvPr/>
        </p:nvSpPr>
        <p:spPr bwMode="auto">
          <a:xfrm>
            <a:off x="219075" y="444500"/>
            <a:ext cx="7843838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3500" b="1" dirty="0" smtClean="0">
                <a:solidFill>
                  <a:srgbClr val="FF9502"/>
                </a:solidFill>
              </a:rPr>
              <a:t>REG/REPLAN: ÚLTIMOS 10 ANOS</a:t>
            </a:r>
            <a:endParaRPr lang="en-US" altLang="pt-BR" sz="3500" b="1" dirty="0">
              <a:solidFill>
                <a:srgbClr val="FF9502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094798"/>
              </p:ext>
            </p:extLst>
          </p:nvPr>
        </p:nvGraphicFramePr>
        <p:xfrm>
          <a:off x="282576" y="1124465"/>
          <a:ext cx="8729662" cy="552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36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tângulo 7"/>
          <p:cNvSpPr>
            <a:spLocks noChangeArrowheads="1"/>
          </p:cNvSpPr>
          <p:nvPr/>
        </p:nvSpPr>
        <p:spPr bwMode="auto">
          <a:xfrm>
            <a:off x="71438" y="587375"/>
            <a:ext cx="90376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9" name="CaixaDeTexto 8"/>
          <p:cNvSpPr txBox="1"/>
          <p:nvPr/>
        </p:nvSpPr>
        <p:spPr>
          <a:xfrm>
            <a:off x="2290763" y="6178550"/>
            <a:ext cx="6275387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R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$ Mil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* </a:t>
            </a:r>
            <a:r>
              <a:rPr lang="pt-BR" sz="1200" b="1" i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R</a:t>
            </a:r>
            <a:r>
              <a:rPr lang="pt-BR" sz="12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$ 200 MILH</a:t>
            </a:r>
            <a:r>
              <a:rPr lang="en-US" sz="12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ÕES NÃO FORAM LIBERADOS</a:t>
            </a:r>
            <a:endParaRPr lang="pt-BR" sz="1200" b="1" i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3555" name="Title 1"/>
          <p:cNvSpPr txBox="1">
            <a:spLocks/>
          </p:cNvSpPr>
          <p:nvPr/>
        </p:nvSpPr>
        <p:spPr bwMode="auto">
          <a:xfrm>
            <a:off x="100013" y="534988"/>
            <a:ext cx="784225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500" b="1">
                <a:solidFill>
                  <a:srgbClr val="FF9502"/>
                </a:solidFill>
              </a:rPr>
              <a:t>PERDAS COM INVESTIMENTOS – CONSOLIDADO 2014/2015/2016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246067"/>
              </p:ext>
            </p:extLst>
          </p:nvPr>
        </p:nvGraphicFramePr>
        <p:xfrm>
          <a:off x="620713" y="1341921"/>
          <a:ext cx="7593012" cy="5193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591"/>
                <a:gridCol w="1847639"/>
                <a:gridCol w="2068782"/>
              </a:tblGrid>
              <a:tr h="556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INVESTIMENTO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VALOR DO INVESTIMENTO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VALOR </a:t>
                      </a:r>
                      <a:r>
                        <a:rPr lang="pt-BR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CONTABIL </a:t>
                      </a:r>
                      <a:r>
                        <a:rPr lang="pt-BR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PREJUIZO/PROVISÃO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/>
                </a:tc>
              </a:tr>
              <a:tr h="5563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 PARTICIPA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ÇÕES/ITAPECURU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BIOENERGIA (AÇÕES+DEBÊNTURES)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92.500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92.500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FFC000"/>
                    </a:solidFill>
                  </a:tcPr>
                </a:tc>
              </a:tr>
              <a:tr h="28199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FIP ENSEADA/CBTD(EX-GRADIENTE)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17.434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17.434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FFC000"/>
                    </a:solidFill>
                  </a:tcPr>
                </a:tc>
              </a:tr>
              <a:tr h="28199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CAIXA AMBIENTAL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15.630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FF0000"/>
                    </a:solidFill>
                  </a:tcPr>
                </a:tc>
              </a:tr>
              <a:tr h="28199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FIP </a:t>
                      </a:r>
                      <a:r>
                        <a:rPr lang="pt-BR" sz="18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SONDAS/SETE</a:t>
                      </a:r>
                      <a:r>
                        <a:rPr lang="pt-BR" sz="18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BRASIL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1.387.532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1.387.532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FF0000"/>
                    </a:solidFill>
                  </a:tcPr>
                </a:tc>
              </a:tr>
              <a:tr h="33090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FIP OAS EMPREENDIMENTOS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200.000*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200.000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FF0000"/>
                    </a:solidFill>
                  </a:tcPr>
                </a:tc>
              </a:tr>
              <a:tr h="3440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FIP GLOBAL EQUITY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FF0000"/>
                    </a:solidFill>
                  </a:tcPr>
                </a:tc>
              </a:tr>
              <a:tr h="3440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FIP TERRA VIVA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63.000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92D050"/>
                    </a:solidFill>
                  </a:tcPr>
                </a:tc>
              </a:tr>
              <a:tr h="3440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FIP MULTINER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189.836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135.841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92D050"/>
                    </a:solidFill>
                  </a:tcPr>
                </a:tc>
              </a:tr>
              <a:tr h="33214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FIP RG ESTALEIROS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141.000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141.000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92D050"/>
                    </a:solidFill>
                  </a:tcPr>
                </a:tc>
              </a:tr>
              <a:tr h="3172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USINA TERMEL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ÉTRICA PERNAMBUCO 3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81.238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81.238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92D050"/>
                    </a:solidFill>
                  </a:tcPr>
                </a:tc>
              </a:tr>
              <a:tr h="3172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FIP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BRASIL MEZANINO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49.900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23.875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92D050"/>
                    </a:solidFill>
                  </a:tcPr>
                </a:tc>
              </a:tr>
              <a:tr h="31149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FIP</a:t>
                      </a:r>
                      <a:r>
                        <a:rPr lang="pt-BR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INFRABRASIL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197.300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18.100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92D050"/>
                    </a:solidFill>
                  </a:tcPr>
                </a:tc>
              </a:tr>
              <a:tr h="31149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FIP 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ÓLEO E GÁS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48.000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17.400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>
                    <a:solidFill>
                      <a:srgbClr val="92D050"/>
                    </a:solidFill>
                  </a:tcPr>
                </a:tc>
              </a:tr>
              <a:tr h="28199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TOTAIS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2.674.740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u="none" strike="noStrike" dirty="0" smtClean="0">
                          <a:effectLst/>
                        </a:rPr>
                        <a:t>2.293.550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91448" marT="7621" marB="0" anchor="ctr"/>
                </a:tc>
              </a:tr>
            </a:tbl>
          </a:graphicData>
        </a:graphic>
      </p:graphicFrame>
      <p:sp>
        <p:nvSpPr>
          <p:cNvPr id="23614" name="CaixaDeTexto 3"/>
          <p:cNvSpPr txBox="1">
            <a:spLocks noChangeArrowheads="1"/>
          </p:cNvSpPr>
          <p:nvPr/>
        </p:nvSpPr>
        <p:spPr bwMode="auto">
          <a:xfrm>
            <a:off x="403225" y="6253163"/>
            <a:ext cx="2360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FFC000"/>
                </a:solidFill>
              </a:rPr>
              <a:t>2014</a:t>
            </a:r>
            <a:r>
              <a:rPr lang="pt-BR" altLang="pt-BR" sz="1800" b="1">
                <a:solidFill>
                  <a:srgbClr val="FF0000"/>
                </a:solidFill>
              </a:rPr>
              <a:t> - 2015 - </a:t>
            </a:r>
            <a:r>
              <a:rPr lang="pt-BR" altLang="pt-BR" sz="1800" b="1">
                <a:solidFill>
                  <a:srgbClr val="92D050"/>
                </a:solidFill>
              </a:rPr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tângulo 7"/>
          <p:cNvSpPr>
            <a:spLocks noChangeArrowheads="1"/>
          </p:cNvSpPr>
          <p:nvPr/>
        </p:nvSpPr>
        <p:spPr bwMode="auto">
          <a:xfrm>
            <a:off x="71438" y="587375"/>
            <a:ext cx="90376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9" name="CaixaDeTexto 8"/>
          <p:cNvSpPr txBox="1"/>
          <p:nvPr/>
        </p:nvSpPr>
        <p:spPr>
          <a:xfrm>
            <a:off x="2656523" y="5842000"/>
            <a:ext cx="627538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VALORES EM </a:t>
            </a:r>
            <a:r>
              <a:rPr lang="pt-BR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R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$ Mil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*APORTE DE CAPITAL EM  </a:t>
            </a:r>
            <a:r>
              <a:rPr lang="pt-BR" sz="1200" b="1" i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R</a:t>
            </a:r>
            <a:r>
              <a:rPr lang="pt-BR" sz="12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$ 330 MILH</a:t>
            </a:r>
            <a:r>
              <a:rPr lang="en-US" sz="12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ÕES ALÉM DO PREVISTO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** META ATUARIAL ACUMULADA NO PERÍODO: 56,67%</a:t>
            </a:r>
            <a:endParaRPr lang="pt-BR" sz="1200" b="1" i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100013" y="534988"/>
            <a:ext cx="784225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500" b="1">
                <a:solidFill>
                  <a:srgbClr val="FF9502"/>
                </a:solidFill>
              </a:rPr>
              <a:t>REDUÇÃO DE VALOR DE INVESTIMENTOS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500" b="1">
                <a:solidFill>
                  <a:srgbClr val="FF9502"/>
                </a:solidFill>
              </a:rPr>
              <a:t>CONSOLIDADO 2014/2015/2016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450960"/>
              </p:ext>
            </p:extLst>
          </p:nvPr>
        </p:nvGraphicFramePr>
        <p:xfrm>
          <a:off x="71438" y="1839700"/>
          <a:ext cx="8963978" cy="3169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028"/>
                <a:gridCol w="995680"/>
                <a:gridCol w="995680"/>
                <a:gridCol w="1026160"/>
                <a:gridCol w="985520"/>
                <a:gridCol w="1005840"/>
                <a:gridCol w="944880"/>
                <a:gridCol w="1026160"/>
                <a:gridCol w="1129030"/>
              </a:tblGrid>
              <a:tr h="647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ATIVO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VALOR</a:t>
                      </a:r>
                      <a:r>
                        <a:rPr lang="pt-BR" sz="1600" b="1" i="0" u="none" strike="noStrike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2012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VALOR </a:t>
                      </a:r>
                      <a:r>
                        <a:rPr lang="pt-BR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VALOR 2014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VALOR 2015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VALOR 2016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VARIA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ÇÃO</a:t>
                      </a:r>
                      <a:b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2012/2016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VALOR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2012 + ATUARIAL**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PERDA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RENTABILID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19" marB="0" anchor="ctr"/>
                </a:tc>
              </a:tr>
              <a:tr h="2818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VALE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8.334.160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7.610.462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5.609.783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4.495.203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4.702.203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-3.631.957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11.241.413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-2.907.253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561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IMÓVEIS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4.207.317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4.688.253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5.067.770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5.179.672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5.016.120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808.803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6.925.018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-2.717.701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INVEPAR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2.290.991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2.743.476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2.802.835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2.184.000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1.706.403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-584.588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4.052.388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-1.761.397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FIPS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4.425.048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5.910.579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6.685.545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5.417.197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3.339.142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1.085.906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6.932.723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-2.507.674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BELO</a:t>
                      </a:r>
                      <a:r>
                        <a:rPr lang="pt-BR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MONTE*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463.843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412.234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545.177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616.157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930.734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N/A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-292.461</a:t>
                      </a:r>
                      <a:endParaRPr lang="pt-BR" sz="15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19.721.359</a:t>
                      </a:r>
                      <a:endParaRPr lang="pt-BR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21.585.750</a:t>
                      </a:r>
                      <a:endParaRPr lang="pt-BR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20.976.351</a:t>
                      </a:r>
                      <a:endParaRPr lang="pt-BR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18.172.523</a:t>
                      </a:r>
                      <a:endParaRPr lang="pt-BR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</a:rPr>
                        <a:t>15.694.602</a:t>
                      </a:r>
                      <a:endParaRPr lang="pt-BR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-4.060.013</a:t>
                      </a:r>
                      <a:endParaRPr lang="pt-BR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29.151.542</a:t>
                      </a:r>
                      <a:endParaRPr lang="pt-BR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-10.186.486</a:t>
                      </a:r>
                      <a:endParaRPr lang="pt-BR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/>
                </a:tc>
              </a:tr>
              <a:tr h="281888">
                <a:tc>
                  <a:txBody>
                    <a:bodyPr/>
                    <a:lstStyle/>
                    <a:p>
                      <a:pPr algn="l" rtl="0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7620" marR="91435" marT="7619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 txBox="1">
            <a:spLocks/>
          </p:cNvSpPr>
          <p:nvPr/>
        </p:nvSpPr>
        <p:spPr bwMode="auto">
          <a:xfrm>
            <a:off x="282575" y="1352550"/>
            <a:ext cx="8729663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r>
              <a:rPr lang="en-US" altLang="pt-BR" sz="15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Celebração</a:t>
            </a:r>
            <a:r>
              <a:rPr lang="en-US" altLang="pt-BR" sz="15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5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Acordos</a:t>
            </a:r>
            <a:r>
              <a:rPr lang="en-US" altLang="pt-BR" sz="15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5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Reparação</a:t>
            </a:r>
            <a:r>
              <a:rPr lang="en-US" altLang="pt-BR" sz="15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, no </a:t>
            </a:r>
            <a:r>
              <a:rPr lang="en-US" altLang="pt-BR" sz="15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âmbito</a:t>
            </a:r>
            <a:r>
              <a:rPr lang="en-US" altLang="pt-BR" sz="15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da </a:t>
            </a:r>
            <a:r>
              <a:rPr lang="en-US" altLang="pt-BR" sz="15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operação</a:t>
            </a:r>
            <a:r>
              <a:rPr lang="en-US" altLang="pt-BR" sz="15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Greenfield (FIPs PROT, FLORESTAL, ENSEADA);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10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r>
              <a:rPr lang="en-US" altLang="pt-BR" sz="15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Instauração</a:t>
            </a:r>
            <a:r>
              <a:rPr lang="en-US" altLang="pt-BR" sz="15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5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arbitragens</a:t>
            </a:r>
            <a:r>
              <a:rPr lang="en-US" altLang="pt-BR" sz="15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, com </a:t>
            </a:r>
            <a:r>
              <a:rPr lang="en-US" altLang="pt-BR" sz="15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pedidos</a:t>
            </a:r>
            <a:r>
              <a:rPr lang="en-US" altLang="pt-BR" sz="15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5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reparação</a:t>
            </a:r>
            <a:r>
              <a:rPr lang="en-US" altLang="pt-BR" sz="15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por</a:t>
            </a:r>
            <a:r>
              <a:rPr lang="en-US" altLang="pt-BR" sz="15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perdas</a:t>
            </a:r>
            <a:r>
              <a:rPr lang="en-US" altLang="pt-BR" sz="15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e </a:t>
            </a:r>
            <a:r>
              <a:rPr lang="en-US" altLang="pt-BR" sz="15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danos</a:t>
            </a:r>
            <a:r>
              <a:rPr lang="en-US" altLang="pt-BR" sz="15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(NORTE ENERGIA, OAS EMPRENDIMENTOS, SETE BRASIL, PETROBRÁS);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10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r>
              <a:rPr lang="pt-BR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Atua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ção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,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como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assistente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acusação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do MPF,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em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apoio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à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instrução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das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três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Ações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Penais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promovidas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no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âmbito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da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Operação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Greenfield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visando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a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condenação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penal e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reparação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por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danos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à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FUNCEF;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1000" dirty="0" smtClean="0">
              <a:solidFill>
                <a:srgbClr val="0D4098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Criação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das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Comissões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T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emporárias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Apuração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, com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levantamento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conjunto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probatório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, para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novas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ações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judiciais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reparação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1000" dirty="0" smtClean="0">
              <a:solidFill>
                <a:srgbClr val="0D4098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r>
              <a:rPr lang="pt-BR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Representa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ção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, junto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à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Comissão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Valores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Mobiliários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, contra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gestores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e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administradores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fundos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investimentos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com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perdas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à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FUNCEF,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por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atos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com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indícios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gestão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temerária</a:t>
            </a:r>
            <a:r>
              <a:rPr lang="en-US" altLang="pt-BR" sz="1500" dirty="0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/</a:t>
            </a:r>
            <a:r>
              <a:rPr lang="en-US" altLang="pt-BR" sz="1500" dirty="0" err="1" smtClean="0">
                <a:solidFill>
                  <a:srgbClr val="0D4098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fraudulenta</a:t>
            </a:r>
            <a:endParaRPr lang="pt-BR" altLang="pt-BR" sz="1500" dirty="0">
              <a:solidFill>
                <a:srgbClr val="0D4098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Clr>
                <a:srgbClr val="EEECE1"/>
              </a:buClr>
              <a:buSzPct val="25000"/>
              <a:buFont typeface="Arial" charset="0"/>
              <a:buNone/>
            </a:pPr>
            <a:endParaRPr lang="pt-BR" altLang="pt-BR" sz="1700" dirty="0" smtClean="0">
              <a:solidFill>
                <a:srgbClr val="0D4098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Clr>
                <a:srgbClr val="EEECE1"/>
              </a:buClr>
              <a:buSzPct val="25000"/>
              <a:buFont typeface="Arial" charset="0"/>
              <a:buNone/>
            </a:pPr>
            <a:endParaRPr lang="pt-BR" altLang="pt-BR" sz="1700" dirty="0">
              <a:solidFill>
                <a:srgbClr val="0D4098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Clr>
                <a:srgbClr val="EEECE1"/>
              </a:buClr>
              <a:buSzPct val="25000"/>
              <a:buFont typeface="Arial" charset="0"/>
              <a:buNone/>
            </a:pPr>
            <a:endParaRPr lang="pt-BR" altLang="pt-BR" sz="1700" dirty="0" smtClean="0">
              <a:solidFill>
                <a:srgbClr val="0D4098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</p:txBody>
      </p:sp>
      <p:sp>
        <p:nvSpPr>
          <p:cNvPr id="33794" name="Title 1"/>
          <p:cNvSpPr txBox="1">
            <a:spLocks/>
          </p:cNvSpPr>
          <p:nvPr/>
        </p:nvSpPr>
        <p:spPr bwMode="auto">
          <a:xfrm>
            <a:off x="219075" y="444500"/>
            <a:ext cx="7843838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3600" b="1" dirty="0" smtClean="0">
                <a:solidFill>
                  <a:srgbClr val="FF9502"/>
                </a:solidFill>
              </a:rPr>
              <a:t>MEDIDAS REPARATÓRIAS</a:t>
            </a:r>
            <a:endParaRPr lang="en-US" altLang="pt-BR" sz="3600" b="1" dirty="0">
              <a:solidFill>
                <a:srgbClr val="FF95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2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 txBox="1">
            <a:spLocks/>
          </p:cNvSpPr>
          <p:nvPr/>
        </p:nvSpPr>
        <p:spPr bwMode="auto">
          <a:xfrm>
            <a:off x="282575" y="1352550"/>
            <a:ext cx="8729663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Política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Investimento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mais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conservadora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17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Vinculação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dos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recursos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dos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Equacionamentos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para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Renda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Fixa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17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Reconhecimento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perdas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em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investimentos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,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especialmente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FIPs;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17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Ajuste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no valor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contábil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investimentos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,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especialmente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VALE;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17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r>
              <a:rPr lang="en-US" altLang="pt-BR" sz="1700" dirty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Novo </a:t>
            </a:r>
            <a:r>
              <a:rPr lang="en-US" altLang="pt-BR" sz="1700" dirty="0" err="1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sistema</a:t>
            </a:r>
            <a:r>
              <a:rPr lang="en-US" altLang="pt-BR" sz="1700" dirty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700" dirty="0" err="1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cálculos</a:t>
            </a:r>
            <a:r>
              <a:rPr lang="en-US" altLang="pt-BR" sz="1700" dirty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700" dirty="0" err="1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atuariais</a:t>
            </a:r>
            <a:r>
              <a:rPr lang="en-US" altLang="pt-BR" sz="1700" dirty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, com </a:t>
            </a:r>
            <a:r>
              <a:rPr lang="en-US" altLang="pt-BR" sz="1700" dirty="0" err="1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maior</a:t>
            </a:r>
            <a:r>
              <a:rPr lang="en-US" altLang="pt-BR" sz="1700" dirty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precisão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17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Redução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da Meta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Atuarial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, para 4,5%, com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uso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três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”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amortecedores</a:t>
            </a:r>
            <a:r>
              <a:rPr lang="en-US" altLang="pt-BR" sz="170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”:          Acordo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Leniência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J&amp;F,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Ajuste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Precificação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,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Resultado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dos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Investimentos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17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r>
              <a:rPr lang="en-US" altLang="pt-BR" sz="1700" dirty="0" err="1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provação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Plano de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Ação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GT-ALM, para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reforçar</a:t>
            </a:r>
            <a:r>
              <a:rPr lang="en-US" altLang="pt-BR" sz="17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17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Solvência</a:t>
            </a:r>
            <a:endParaRPr lang="en-US" altLang="pt-BR" sz="1700" dirty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20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n-US" altLang="pt-BR" sz="2000" dirty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20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15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pt-BR" altLang="pt-BR" sz="1700" dirty="0" smtClean="0">
              <a:solidFill>
                <a:srgbClr val="0D4098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Clr>
                <a:srgbClr val="EEECE1"/>
              </a:buClr>
              <a:buSzPct val="25000"/>
              <a:buFont typeface="Arial" charset="0"/>
              <a:buNone/>
            </a:pPr>
            <a:endParaRPr lang="pt-BR" altLang="pt-BR" sz="1700" dirty="0">
              <a:solidFill>
                <a:srgbClr val="0D4098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Clr>
                <a:srgbClr val="EEECE1"/>
              </a:buClr>
              <a:buSzPct val="25000"/>
              <a:buFont typeface="Arial" charset="0"/>
              <a:buNone/>
            </a:pPr>
            <a:endParaRPr lang="pt-BR" altLang="pt-BR" sz="1700" dirty="0" smtClean="0">
              <a:solidFill>
                <a:srgbClr val="0D4098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</p:txBody>
      </p:sp>
      <p:sp>
        <p:nvSpPr>
          <p:cNvPr id="33794" name="Title 1"/>
          <p:cNvSpPr txBox="1">
            <a:spLocks/>
          </p:cNvSpPr>
          <p:nvPr/>
        </p:nvSpPr>
        <p:spPr bwMode="auto">
          <a:xfrm>
            <a:off x="219075" y="444500"/>
            <a:ext cx="7843838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3600" b="1" dirty="0" smtClean="0">
                <a:solidFill>
                  <a:srgbClr val="FF9502"/>
                </a:solidFill>
              </a:rPr>
              <a:t>AJUSTES PRUDENCIAIS</a:t>
            </a:r>
            <a:endParaRPr lang="en-US" altLang="pt-BR" sz="3600" b="1" dirty="0">
              <a:solidFill>
                <a:srgbClr val="FF95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8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 txBox="1">
            <a:spLocks/>
          </p:cNvSpPr>
          <p:nvPr/>
        </p:nvSpPr>
        <p:spPr bwMode="auto">
          <a:xfrm>
            <a:off x="219075" y="1535113"/>
            <a:ext cx="8729663" cy="499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pt-BR" altLang="pt-BR" sz="17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</p:txBody>
      </p:sp>
      <p:sp>
        <p:nvSpPr>
          <p:cNvPr id="33794" name="Title 1"/>
          <p:cNvSpPr txBox="1">
            <a:spLocks/>
          </p:cNvSpPr>
          <p:nvPr/>
        </p:nvSpPr>
        <p:spPr bwMode="auto">
          <a:xfrm>
            <a:off x="219075" y="444500"/>
            <a:ext cx="7843838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3600" b="1" dirty="0" smtClean="0">
                <a:solidFill>
                  <a:srgbClr val="FF9502"/>
                </a:solidFill>
              </a:rPr>
              <a:t>COMPARATIVO: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3600" b="1" dirty="0" smtClean="0">
                <a:solidFill>
                  <a:srgbClr val="FF9502"/>
                </a:solidFill>
              </a:rPr>
              <a:t>SELIC – ATUARIAL – PAPÉIS PÚBLICOS</a:t>
            </a:r>
            <a:endParaRPr lang="en-US" altLang="pt-BR" sz="3600" b="1" dirty="0">
              <a:solidFill>
                <a:srgbClr val="FF9502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8429596"/>
              </p:ext>
            </p:extLst>
          </p:nvPr>
        </p:nvGraphicFramePr>
        <p:xfrm>
          <a:off x="219075" y="1427356"/>
          <a:ext cx="8824564" cy="5105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22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 txBox="1">
            <a:spLocks/>
          </p:cNvSpPr>
          <p:nvPr/>
        </p:nvSpPr>
        <p:spPr bwMode="auto">
          <a:xfrm>
            <a:off x="282575" y="1352550"/>
            <a:ext cx="8729663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Aumento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e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maior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rigor das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penas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administrativas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–                      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Decreto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4942/2003 –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Presidência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da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República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20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Balanceamento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dos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investimentos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,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por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maturidade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dos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planos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–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Resolução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3792/2009 - </a:t>
            </a:r>
            <a:r>
              <a:rPr lang="en-US" altLang="pt-BR" sz="2000" dirty="0" err="1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Conselho</a:t>
            </a:r>
            <a:r>
              <a:rPr lang="en-US" altLang="pt-BR" sz="2000" dirty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2000" dirty="0" err="1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Monetário</a:t>
            </a:r>
            <a:r>
              <a:rPr lang="en-US" altLang="pt-BR" sz="2000" dirty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Nacional</a:t>
            </a:r>
            <a:endParaRPr lang="en-US" altLang="pt-BR" sz="20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20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Criação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dos crimes de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gestão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temerária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e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fraudulenta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contra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fundos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pensão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–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Projeto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Lei 312/2016 –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Senado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Federal;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20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Alteração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dos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critérios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equacionamento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–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Projeto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de Lei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Complementar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439/2017 –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Câmara</a:t>
            </a:r>
            <a:r>
              <a:rPr lang="en-US" altLang="pt-BR" sz="2000" dirty="0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 dos </a:t>
            </a:r>
            <a:r>
              <a:rPr lang="en-US" altLang="pt-BR" sz="2000" dirty="0" err="1" smtClean="0">
                <a:solidFill>
                  <a:srgbClr val="17375E"/>
                </a:solidFill>
                <a:latin typeface="Arial" charset="0"/>
                <a:ea typeface="MS PGothic" charset="-128"/>
                <a:cs typeface="Arial" charset="0"/>
                <a:sym typeface="Arial" charset="0"/>
              </a:rPr>
              <a:t>Deputados</a:t>
            </a:r>
            <a:endParaRPr lang="en-US" altLang="pt-BR" sz="20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20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20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n-US" altLang="pt-BR" sz="2000" dirty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20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en-US" altLang="pt-BR" sz="1500" dirty="0" smtClean="0">
              <a:solidFill>
                <a:srgbClr val="17375E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circleNumDbPlain"/>
            </a:pPr>
            <a:endParaRPr lang="pt-BR" altLang="pt-BR" sz="1700" dirty="0" smtClean="0">
              <a:solidFill>
                <a:srgbClr val="0D4098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Clr>
                <a:srgbClr val="EEECE1"/>
              </a:buClr>
              <a:buSzPct val="25000"/>
              <a:buFont typeface="Arial" charset="0"/>
              <a:buNone/>
            </a:pPr>
            <a:endParaRPr lang="pt-BR" altLang="pt-BR" sz="1700" dirty="0">
              <a:solidFill>
                <a:srgbClr val="0D4098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Clr>
                <a:srgbClr val="EEECE1"/>
              </a:buClr>
              <a:buSzPct val="25000"/>
              <a:buFont typeface="Arial" charset="0"/>
              <a:buNone/>
            </a:pPr>
            <a:endParaRPr lang="pt-BR" altLang="pt-BR" sz="1700" dirty="0" smtClean="0">
              <a:solidFill>
                <a:srgbClr val="0D4098"/>
              </a:solidFill>
              <a:latin typeface="Arial" charset="0"/>
              <a:ea typeface="MS PGothic" charset="-128"/>
              <a:cs typeface="Arial" charset="0"/>
              <a:sym typeface="Arial" charset="0"/>
            </a:endParaRPr>
          </a:p>
        </p:txBody>
      </p:sp>
      <p:sp>
        <p:nvSpPr>
          <p:cNvPr id="33794" name="Title 1"/>
          <p:cNvSpPr txBox="1">
            <a:spLocks/>
          </p:cNvSpPr>
          <p:nvPr/>
        </p:nvSpPr>
        <p:spPr bwMode="auto">
          <a:xfrm>
            <a:off x="219075" y="444500"/>
            <a:ext cx="7843838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3600" b="1" dirty="0" smtClean="0">
                <a:solidFill>
                  <a:srgbClr val="FF9502"/>
                </a:solidFill>
              </a:rPr>
              <a:t>NOVA REGULAÇÃO</a:t>
            </a:r>
            <a:endParaRPr lang="en-US" altLang="pt-BR" sz="3600" b="1" dirty="0">
              <a:solidFill>
                <a:srgbClr val="FF95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6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574</Words>
  <Application>Microsoft Macintosh PowerPoint</Application>
  <PresentationFormat>Apresentação na tela (4:3)</PresentationFormat>
  <Paragraphs>198</Paragraphs>
  <Slides>16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MS PGothic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Usuário do Microsoft Office</cp:lastModifiedBy>
  <cp:revision>36</cp:revision>
  <cp:lastPrinted>2017-11-16T10:03:45Z</cp:lastPrinted>
  <dcterms:created xsi:type="dcterms:W3CDTF">2017-09-04T11:38:49Z</dcterms:created>
  <dcterms:modified xsi:type="dcterms:W3CDTF">2017-11-26T14:59:51Z</dcterms:modified>
</cp:coreProperties>
</file>