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5" r:id="rId3"/>
    <p:sldId id="291" r:id="rId4"/>
    <p:sldId id="290" r:id="rId5"/>
    <p:sldId id="292" r:id="rId6"/>
    <p:sldId id="281" r:id="rId7"/>
    <p:sldId id="282" r:id="rId8"/>
    <p:sldId id="280" r:id="rId9"/>
    <p:sldId id="287" r:id="rId10"/>
    <p:sldId id="276" r:id="rId11"/>
    <p:sldId id="277" r:id="rId12"/>
    <p:sldId id="278" r:id="rId13"/>
    <p:sldId id="268" r:id="rId14"/>
    <p:sldId id="285" r:id="rId15"/>
    <p:sldId id="288" r:id="rId16"/>
    <p:sldId id="289" r:id="rId17"/>
    <p:sldId id="283" r:id="rId18"/>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0F6F4D12-F123-45C9-80BE-72C9C16D815B}">
          <p14:sldIdLst>
            <p14:sldId id="256"/>
            <p14:sldId id="275"/>
            <p14:sldId id="291"/>
            <p14:sldId id="290"/>
            <p14:sldId id="292"/>
            <p14:sldId id="281"/>
            <p14:sldId id="282"/>
            <p14:sldId id="280"/>
            <p14:sldId id="287"/>
            <p14:sldId id="276"/>
            <p14:sldId id="277"/>
            <p14:sldId id="278"/>
            <p14:sldId id="268"/>
            <p14:sldId id="285"/>
            <p14:sldId id="288"/>
            <p14:sldId id="289"/>
            <p14:sldId id="283"/>
          </p14:sldIdLst>
        </p14:section>
        <p14:section name="Seção sem Título" id="{91391B16-F90B-4A2B-8FD7-DC3318A536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4690" autoAdjust="0"/>
  </p:normalViewPr>
  <p:slideViewPr>
    <p:cSldViewPr>
      <p:cViewPr varScale="1">
        <p:scale>
          <a:sx n="51" d="100"/>
          <a:sy n="51" d="100"/>
        </p:scale>
        <p:origin x="116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DA78952-1869-484B-90F4-BC0EC718798C}" type="datetimeFigureOut">
              <a:rPr lang="pt-BR" smtClean="0"/>
              <a:pPr/>
              <a:t>05/10/2017</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8BEB2B9-E211-45DF-930C-B5CD4AA0D91D}" type="slidenum">
              <a:rPr lang="pt-BR" smtClean="0"/>
              <a:pPr/>
              <a:t>‹nº›</a:t>
            </a:fld>
            <a:endParaRPr lang="pt-BR"/>
          </a:p>
        </p:txBody>
      </p:sp>
    </p:spTree>
    <p:extLst>
      <p:ext uri="{BB962C8B-B14F-4D97-AF65-F5344CB8AC3E}">
        <p14:creationId xmlns:p14="http://schemas.microsoft.com/office/powerpoint/2010/main" val="406037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8BEB2B9-E211-45DF-930C-B5CD4AA0D91D}" type="slidenum">
              <a:rPr lang="pt-BR" smtClean="0"/>
              <a:pPr/>
              <a:t>4</a:t>
            </a:fld>
            <a:endParaRPr lang="pt-BR"/>
          </a:p>
        </p:txBody>
      </p:sp>
    </p:spTree>
    <p:extLst>
      <p:ext uri="{BB962C8B-B14F-4D97-AF65-F5344CB8AC3E}">
        <p14:creationId xmlns:p14="http://schemas.microsoft.com/office/powerpoint/2010/main" val="361555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8BEB2B9-E211-45DF-930C-B5CD4AA0D91D}" type="slidenum">
              <a:rPr lang="pt-BR" smtClean="0"/>
              <a:pPr/>
              <a:t>5</a:t>
            </a:fld>
            <a:endParaRPr lang="pt-BR"/>
          </a:p>
        </p:txBody>
      </p:sp>
    </p:spTree>
    <p:extLst>
      <p:ext uri="{BB962C8B-B14F-4D97-AF65-F5344CB8AC3E}">
        <p14:creationId xmlns:p14="http://schemas.microsoft.com/office/powerpoint/2010/main" val="242988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BR"/>
          </a:p>
        </p:txBody>
      </p:sp>
      <p:sp>
        <p:nvSpPr>
          <p:cNvPr id="4" name="Marcador de Posição da Data 3"/>
          <p:cNvSpPr>
            <a:spLocks noGrp="1"/>
          </p:cNvSpPr>
          <p:nvPr>
            <p:ph type="dt" sz="half" idx="10"/>
          </p:nvPr>
        </p:nvSpPr>
        <p:spPr/>
        <p:txBody>
          <a:bodyPr/>
          <a:lstStyle/>
          <a:p>
            <a:fld id="{9260277C-B734-415A-912B-323D5C75856A}" type="datetime1">
              <a:rPr lang="pt-BR" smtClean="0"/>
              <a:t>05/10/2017</a:t>
            </a:fld>
            <a:endParaRPr lang="pt-BR" dirty="0"/>
          </a:p>
        </p:txBody>
      </p:sp>
      <p:sp>
        <p:nvSpPr>
          <p:cNvPr id="5" name="Marcador de Posição do Rodapé 4"/>
          <p:cNvSpPr>
            <a:spLocks noGrp="1"/>
          </p:cNvSpPr>
          <p:nvPr>
            <p:ph type="ftr" sz="quarter" idx="11"/>
          </p:nvPr>
        </p:nvSpPr>
        <p:spPr/>
        <p:txBody>
          <a:bodyPr/>
          <a:lstStyle/>
          <a:p>
            <a:r>
              <a:rPr lang="pt-BR" smtClean="0"/>
              <a:t>Conselho Deliberativo FENACEF</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414497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DBD30B50-5C5F-43CB-B243-99AE2745E945}" type="datetime1">
              <a:rPr lang="pt-BR" smtClean="0"/>
              <a:t>05/10/2017</a:t>
            </a:fld>
            <a:endParaRPr lang="pt-BR" dirty="0"/>
          </a:p>
        </p:txBody>
      </p:sp>
      <p:sp>
        <p:nvSpPr>
          <p:cNvPr id="5" name="Marcador de Posição do Rodapé 4"/>
          <p:cNvSpPr>
            <a:spLocks noGrp="1"/>
          </p:cNvSpPr>
          <p:nvPr>
            <p:ph type="ftr" sz="quarter" idx="11"/>
          </p:nvPr>
        </p:nvSpPr>
        <p:spPr/>
        <p:txBody>
          <a:bodyPr/>
          <a:lstStyle/>
          <a:p>
            <a:r>
              <a:rPr lang="pt-BR" smtClean="0"/>
              <a:t>Conselho Deliberativo FENACEF</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255194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BR"/>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B0BBA3CB-D8B8-48B8-BD49-61DD2B448563}" type="datetime1">
              <a:rPr lang="pt-BR" smtClean="0"/>
              <a:t>05/10/2017</a:t>
            </a:fld>
            <a:endParaRPr lang="pt-BR" dirty="0"/>
          </a:p>
        </p:txBody>
      </p:sp>
      <p:sp>
        <p:nvSpPr>
          <p:cNvPr id="5" name="Marcador de Posição do Rodapé 4"/>
          <p:cNvSpPr>
            <a:spLocks noGrp="1"/>
          </p:cNvSpPr>
          <p:nvPr>
            <p:ph type="ftr" sz="quarter" idx="11"/>
          </p:nvPr>
        </p:nvSpPr>
        <p:spPr/>
        <p:txBody>
          <a:bodyPr/>
          <a:lstStyle/>
          <a:p>
            <a:r>
              <a:rPr lang="pt-BR" smtClean="0"/>
              <a:t>Conselho Deliberativo FENACEF</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67739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10"/>
          </p:nvPr>
        </p:nvSpPr>
        <p:spPr/>
        <p:txBody>
          <a:bodyPr/>
          <a:lstStyle/>
          <a:p>
            <a:fld id="{9E8AAA4C-3DAB-4698-A614-A4AFC3ADFD86}" type="datetime1">
              <a:rPr lang="pt-BR" smtClean="0"/>
              <a:t>05/10/2017</a:t>
            </a:fld>
            <a:endParaRPr lang="pt-BR" dirty="0"/>
          </a:p>
        </p:txBody>
      </p:sp>
      <p:sp>
        <p:nvSpPr>
          <p:cNvPr id="5" name="Marcador de Posição do Rodapé 4"/>
          <p:cNvSpPr>
            <a:spLocks noGrp="1"/>
          </p:cNvSpPr>
          <p:nvPr>
            <p:ph type="ftr" sz="quarter" idx="11"/>
          </p:nvPr>
        </p:nvSpPr>
        <p:spPr/>
        <p:txBody>
          <a:bodyPr/>
          <a:lstStyle/>
          <a:p>
            <a:r>
              <a:rPr lang="pt-BR" smtClean="0"/>
              <a:t>Conselho Deliberativo FENACEF</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66743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B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09CC20D-F9F8-4F69-B966-0E6C6B4A802D}" type="datetime1">
              <a:rPr lang="pt-BR" smtClean="0"/>
              <a:t>05/10/2017</a:t>
            </a:fld>
            <a:endParaRPr lang="pt-BR" dirty="0"/>
          </a:p>
        </p:txBody>
      </p:sp>
      <p:sp>
        <p:nvSpPr>
          <p:cNvPr id="5" name="Marcador de Posição do Rodapé 4"/>
          <p:cNvSpPr>
            <a:spLocks noGrp="1"/>
          </p:cNvSpPr>
          <p:nvPr>
            <p:ph type="ftr" sz="quarter" idx="11"/>
          </p:nvPr>
        </p:nvSpPr>
        <p:spPr/>
        <p:txBody>
          <a:bodyPr/>
          <a:lstStyle/>
          <a:p>
            <a:r>
              <a:rPr lang="pt-BR" smtClean="0"/>
              <a:t>Conselho Deliberativo FENACEF</a:t>
            </a:r>
            <a:endParaRPr lang="pt-BR" dirty="0"/>
          </a:p>
        </p:txBody>
      </p:sp>
      <p:sp>
        <p:nvSpPr>
          <p:cNvPr id="6" name="Marcador de Posição do Número do Diapositivo 5"/>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81805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5" name="Marcador de Posição da Data 4"/>
          <p:cNvSpPr>
            <a:spLocks noGrp="1"/>
          </p:cNvSpPr>
          <p:nvPr>
            <p:ph type="dt" sz="half" idx="10"/>
          </p:nvPr>
        </p:nvSpPr>
        <p:spPr/>
        <p:txBody>
          <a:bodyPr/>
          <a:lstStyle/>
          <a:p>
            <a:fld id="{56D3B6A9-7DEB-4380-A01D-AF697BF49065}" type="datetime1">
              <a:rPr lang="pt-BR" smtClean="0"/>
              <a:t>05/10/2017</a:t>
            </a:fld>
            <a:endParaRPr lang="pt-BR" dirty="0"/>
          </a:p>
        </p:txBody>
      </p:sp>
      <p:sp>
        <p:nvSpPr>
          <p:cNvPr id="6" name="Marcador de Posição do Rodapé 5"/>
          <p:cNvSpPr>
            <a:spLocks noGrp="1"/>
          </p:cNvSpPr>
          <p:nvPr>
            <p:ph type="ftr" sz="quarter" idx="11"/>
          </p:nvPr>
        </p:nvSpPr>
        <p:spPr/>
        <p:txBody>
          <a:bodyPr/>
          <a:lstStyle/>
          <a:p>
            <a:r>
              <a:rPr lang="pt-BR" smtClean="0"/>
              <a:t>Conselho Deliberativo FENACEF</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241980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B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7" name="Marcador de Posição da Data 6"/>
          <p:cNvSpPr>
            <a:spLocks noGrp="1"/>
          </p:cNvSpPr>
          <p:nvPr>
            <p:ph type="dt" sz="half" idx="10"/>
          </p:nvPr>
        </p:nvSpPr>
        <p:spPr/>
        <p:txBody>
          <a:bodyPr/>
          <a:lstStyle/>
          <a:p>
            <a:fld id="{90BB924E-94DA-430B-AC78-E383CA7E27AE}" type="datetime1">
              <a:rPr lang="pt-BR" smtClean="0"/>
              <a:t>05/10/2017</a:t>
            </a:fld>
            <a:endParaRPr lang="pt-BR" dirty="0"/>
          </a:p>
        </p:txBody>
      </p:sp>
      <p:sp>
        <p:nvSpPr>
          <p:cNvPr id="8" name="Marcador de Posição do Rodapé 7"/>
          <p:cNvSpPr>
            <a:spLocks noGrp="1"/>
          </p:cNvSpPr>
          <p:nvPr>
            <p:ph type="ftr" sz="quarter" idx="11"/>
          </p:nvPr>
        </p:nvSpPr>
        <p:spPr/>
        <p:txBody>
          <a:bodyPr/>
          <a:lstStyle/>
          <a:p>
            <a:r>
              <a:rPr lang="pt-BR" smtClean="0"/>
              <a:t>Conselho Deliberativo FENACEF</a:t>
            </a:r>
            <a:endParaRPr lang="pt-BR" dirty="0"/>
          </a:p>
        </p:txBody>
      </p:sp>
      <p:sp>
        <p:nvSpPr>
          <p:cNvPr id="9" name="Marcador de Posição do Número do Diapositivo 8"/>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01364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BR"/>
          </a:p>
        </p:txBody>
      </p:sp>
      <p:sp>
        <p:nvSpPr>
          <p:cNvPr id="3" name="Marcador de Posição da Data 2"/>
          <p:cNvSpPr>
            <a:spLocks noGrp="1"/>
          </p:cNvSpPr>
          <p:nvPr>
            <p:ph type="dt" sz="half" idx="10"/>
          </p:nvPr>
        </p:nvSpPr>
        <p:spPr/>
        <p:txBody>
          <a:bodyPr/>
          <a:lstStyle/>
          <a:p>
            <a:fld id="{0239883B-F76B-4E35-B7E1-76AE3EC8AC73}" type="datetime1">
              <a:rPr lang="pt-BR" smtClean="0"/>
              <a:t>05/10/2017</a:t>
            </a:fld>
            <a:endParaRPr lang="pt-BR" dirty="0"/>
          </a:p>
        </p:txBody>
      </p:sp>
      <p:sp>
        <p:nvSpPr>
          <p:cNvPr id="4" name="Marcador de Posição do Rodapé 3"/>
          <p:cNvSpPr>
            <a:spLocks noGrp="1"/>
          </p:cNvSpPr>
          <p:nvPr>
            <p:ph type="ftr" sz="quarter" idx="11"/>
          </p:nvPr>
        </p:nvSpPr>
        <p:spPr/>
        <p:txBody>
          <a:bodyPr/>
          <a:lstStyle/>
          <a:p>
            <a:r>
              <a:rPr lang="pt-BR" smtClean="0"/>
              <a:t>Conselho Deliberativo FENACEF</a:t>
            </a:r>
            <a:endParaRPr lang="pt-BR" dirty="0"/>
          </a:p>
        </p:txBody>
      </p:sp>
      <p:sp>
        <p:nvSpPr>
          <p:cNvPr id="5" name="Marcador de Posição do Número do Diapositivo 4"/>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184873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2E097F4-74EB-4448-A10E-053379AF74EA}" type="datetime1">
              <a:rPr lang="pt-BR" smtClean="0"/>
              <a:t>05/10/2017</a:t>
            </a:fld>
            <a:endParaRPr lang="pt-BR" dirty="0"/>
          </a:p>
        </p:txBody>
      </p:sp>
      <p:sp>
        <p:nvSpPr>
          <p:cNvPr id="3" name="Marcador de Posição do Rodapé 2"/>
          <p:cNvSpPr>
            <a:spLocks noGrp="1"/>
          </p:cNvSpPr>
          <p:nvPr>
            <p:ph type="ftr" sz="quarter" idx="11"/>
          </p:nvPr>
        </p:nvSpPr>
        <p:spPr/>
        <p:txBody>
          <a:bodyPr/>
          <a:lstStyle/>
          <a:p>
            <a:r>
              <a:rPr lang="pt-BR" smtClean="0"/>
              <a:t>Conselho Deliberativo FENACEF</a:t>
            </a:r>
            <a:endParaRPr lang="pt-BR" dirty="0"/>
          </a:p>
        </p:txBody>
      </p:sp>
      <p:sp>
        <p:nvSpPr>
          <p:cNvPr id="4" name="Marcador de Posição do Número do Diapositivo 3"/>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429005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B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153FC32-706B-49E5-AEFD-4181E558C404}" type="datetime1">
              <a:rPr lang="pt-BR" smtClean="0"/>
              <a:t>05/10/2017</a:t>
            </a:fld>
            <a:endParaRPr lang="pt-BR" dirty="0"/>
          </a:p>
        </p:txBody>
      </p:sp>
      <p:sp>
        <p:nvSpPr>
          <p:cNvPr id="6" name="Marcador de Posição do Rodapé 5"/>
          <p:cNvSpPr>
            <a:spLocks noGrp="1"/>
          </p:cNvSpPr>
          <p:nvPr>
            <p:ph type="ftr" sz="quarter" idx="11"/>
          </p:nvPr>
        </p:nvSpPr>
        <p:spPr/>
        <p:txBody>
          <a:bodyPr/>
          <a:lstStyle/>
          <a:p>
            <a:r>
              <a:rPr lang="pt-BR" smtClean="0"/>
              <a:t>Conselho Deliberativo FENACEF</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8357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BR"/>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32D15D6-191A-4293-89F5-1405A5969F72}" type="datetime1">
              <a:rPr lang="pt-BR" smtClean="0"/>
              <a:t>05/10/2017</a:t>
            </a:fld>
            <a:endParaRPr lang="pt-BR" dirty="0"/>
          </a:p>
        </p:txBody>
      </p:sp>
      <p:sp>
        <p:nvSpPr>
          <p:cNvPr id="6" name="Marcador de Posição do Rodapé 5"/>
          <p:cNvSpPr>
            <a:spLocks noGrp="1"/>
          </p:cNvSpPr>
          <p:nvPr>
            <p:ph type="ftr" sz="quarter" idx="11"/>
          </p:nvPr>
        </p:nvSpPr>
        <p:spPr/>
        <p:txBody>
          <a:bodyPr/>
          <a:lstStyle/>
          <a:p>
            <a:r>
              <a:rPr lang="pt-BR" smtClean="0"/>
              <a:t>Conselho Deliberativo FENACEF</a:t>
            </a:r>
            <a:endParaRPr lang="pt-BR" dirty="0"/>
          </a:p>
        </p:txBody>
      </p:sp>
      <p:sp>
        <p:nvSpPr>
          <p:cNvPr id="7" name="Marcador de Posição do Número do Diapositivo 6"/>
          <p:cNvSpPr>
            <a:spLocks noGrp="1"/>
          </p:cNvSpPr>
          <p:nvPr>
            <p:ph type="sldNum" sz="quarter" idx="12"/>
          </p:nvPr>
        </p:nvSpPr>
        <p:spPr/>
        <p:txBody>
          <a:body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8607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BR"/>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BR"/>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EB8AD-C039-40A2-BBBD-979CB645A89A}" type="datetime1">
              <a:rPr lang="pt-BR" smtClean="0"/>
              <a:t>05/10/2017</a:t>
            </a:fld>
            <a:endParaRPr lang="pt-BR" dirty="0"/>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Conselho Deliberativo FENACEF</a:t>
            </a:r>
            <a:endParaRPr lang="pt-BR" dirty="0"/>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89D7-0D45-433E-96A4-B8F22C3DAFFD}" type="slidenum">
              <a:rPr lang="pt-BR" smtClean="0"/>
              <a:pPr/>
              <a:t>‹nº›</a:t>
            </a:fld>
            <a:endParaRPr lang="pt-BR" dirty="0"/>
          </a:p>
        </p:txBody>
      </p:sp>
    </p:spTree>
    <p:extLst>
      <p:ext uri="{BB962C8B-B14F-4D97-AF65-F5344CB8AC3E}">
        <p14:creationId xmlns:p14="http://schemas.microsoft.com/office/powerpoint/2010/main" val="350547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3645024"/>
            <a:ext cx="8712968" cy="2088232"/>
          </a:xfrm>
        </p:spPr>
        <p:txBody>
          <a:bodyPr>
            <a:noAutofit/>
          </a:bodyPr>
          <a:lstStyle/>
          <a:p>
            <a:r>
              <a:rPr lang="pt-BR" sz="3600" b="1" dirty="0" smtClean="0">
                <a:solidFill>
                  <a:schemeClr val="tx1"/>
                </a:solidFill>
              </a:rPr>
              <a:t>MINUTAS DE RESOLUÇÕES – CGPAR</a:t>
            </a:r>
          </a:p>
          <a:p>
            <a:r>
              <a:rPr lang="pt-BR" sz="3600" b="1" dirty="0" smtClean="0">
                <a:solidFill>
                  <a:schemeClr val="tx1"/>
                </a:solidFill>
              </a:rPr>
              <a:t>Impactos e Riscos</a:t>
            </a:r>
          </a:p>
          <a:p>
            <a:endParaRPr lang="pt-BR" sz="3600" dirty="0"/>
          </a:p>
        </p:txBody>
      </p:sp>
      <p:sp>
        <p:nvSpPr>
          <p:cNvPr id="2" name="CaixaDeTexto 1"/>
          <p:cNvSpPr txBox="1"/>
          <p:nvPr/>
        </p:nvSpPr>
        <p:spPr>
          <a:xfrm>
            <a:off x="2267744" y="5015141"/>
            <a:ext cx="4824536" cy="461665"/>
          </a:xfrm>
          <a:prstGeom prst="rect">
            <a:avLst/>
          </a:prstGeom>
          <a:noFill/>
        </p:spPr>
        <p:txBody>
          <a:bodyPr wrap="square" rtlCol="0">
            <a:spAutoFit/>
          </a:bodyPr>
          <a:lstStyle/>
          <a:p>
            <a:r>
              <a:rPr lang="pt-BR" sz="2400" dirty="0" smtClean="0"/>
              <a:t>Brasília (DF), 05 de outubro de 2017</a:t>
            </a:r>
            <a:endParaRPr lang="pt-BR" sz="2400" dirty="0"/>
          </a:p>
        </p:txBody>
      </p:sp>
      <p:sp>
        <p:nvSpPr>
          <p:cNvPr id="4" name="Espaço Reservado para Rodapé 3"/>
          <p:cNvSpPr>
            <a:spLocks noGrp="1"/>
          </p:cNvSpPr>
          <p:nvPr>
            <p:ph type="ftr" sz="quarter" idx="11"/>
          </p:nvPr>
        </p:nvSpPr>
        <p:spPr/>
        <p:txBody>
          <a:bodyPr/>
          <a:lstStyle/>
          <a:p>
            <a:r>
              <a:rPr lang="pt-BR" dirty="0" smtClean="0"/>
              <a:t>Conselho Deliberativo FENACEF</a:t>
            </a:r>
            <a:endParaRPr lang="pt-BR" dirty="0"/>
          </a:p>
        </p:txBody>
      </p:sp>
    </p:spTree>
    <p:extLst>
      <p:ext uri="{BB962C8B-B14F-4D97-AF65-F5344CB8AC3E}">
        <p14:creationId xmlns:p14="http://schemas.microsoft.com/office/powerpoint/2010/main" val="2293213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404664"/>
            <a:ext cx="7128792"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Governança</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323528" y="1700808"/>
            <a:ext cx="8568952" cy="4524315"/>
          </a:xfrm>
          <a:prstGeom prst="rect">
            <a:avLst/>
          </a:prstGeom>
          <a:noFill/>
        </p:spPr>
        <p:txBody>
          <a:bodyPr wrap="square" rtlCol="0">
            <a:spAutoFit/>
          </a:bodyPr>
          <a:lstStyle/>
          <a:p>
            <a:pPr marL="457200" indent="-457200" algn="just">
              <a:buNone/>
            </a:pPr>
            <a:r>
              <a:rPr lang="pt-BR" sz="2400" dirty="0" smtClean="0"/>
              <a:t>Estabelece que as empresas públicas e estatais devem apresentar aos seus respectivos Conselhos de Administração, em maio de cada ano, relatório anual, sobre o custeio dos benefícios de assistência à saúde, contendo:</a:t>
            </a:r>
          </a:p>
          <a:p>
            <a:pPr marL="1257300" lvl="2" indent="-457200" algn="just">
              <a:buFont typeface="+mj-lt"/>
              <a:buAutoNum type="alphaLcPeriod"/>
            </a:pPr>
            <a:r>
              <a:rPr lang="pt-BR" sz="2000" dirty="0" smtClean="0"/>
              <a:t>Percentual de participação no custeio de assistência à saúde;</a:t>
            </a:r>
          </a:p>
          <a:p>
            <a:pPr marL="1257300" lvl="2" indent="-457200" algn="just">
              <a:buFont typeface="+mj-lt"/>
              <a:buAutoNum type="alphaLcPeriod"/>
            </a:pPr>
            <a:r>
              <a:rPr lang="pt-BR" sz="2000" dirty="0" smtClean="0"/>
              <a:t>Perspectivas de receitas e custos para os próximos 3 anos;</a:t>
            </a:r>
          </a:p>
          <a:p>
            <a:pPr marL="1257300" lvl="2" indent="-457200" algn="just">
              <a:buFont typeface="+mj-lt"/>
              <a:buAutoNum type="alphaLcPeriod"/>
            </a:pPr>
            <a:r>
              <a:rPr lang="pt-BR" sz="2000" dirty="0" smtClean="0"/>
              <a:t>Principais procedimentos que oneraram o plano nos últimos 5 anos;</a:t>
            </a:r>
          </a:p>
          <a:p>
            <a:pPr marL="1257300" lvl="2" indent="-457200" algn="just">
              <a:buFont typeface="+mj-lt"/>
              <a:buAutoNum type="alphaLcPeriod"/>
            </a:pPr>
            <a:r>
              <a:rPr lang="pt-BR" sz="2000" dirty="0" smtClean="0"/>
              <a:t>Avaliação da qualidade da rede credenciada;</a:t>
            </a:r>
          </a:p>
          <a:p>
            <a:pPr marL="1257300" lvl="2" indent="-457200" algn="just">
              <a:buFont typeface="+mj-lt"/>
              <a:buAutoNum type="alphaLcPeriod"/>
            </a:pPr>
            <a:r>
              <a:rPr lang="pt-BR" sz="2000" dirty="0" smtClean="0"/>
              <a:t>Exposição a risco, inclusive atuarial;</a:t>
            </a:r>
          </a:p>
          <a:p>
            <a:pPr marL="1257300" lvl="2" indent="-457200" algn="just">
              <a:buFont typeface="+mj-lt"/>
              <a:buAutoNum type="alphaLcPeriod"/>
            </a:pPr>
            <a:r>
              <a:rPr lang="pt-BR" sz="2000" dirty="0" smtClean="0"/>
              <a:t>Valor de multas pagas pelo plano de saúde; </a:t>
            </a:r>
          </a:p>
          <a:p>
            <a:pPr marL="1257300" lvl="2" indent="-457200" algn="just">
              <a:buFont typeface="+mj-lt"/>
              <a:buAutoNum type="alphaLcPeriod"/>
            </a:pPr>
            <a:r>
              <a:rPr lang="pt-BR" sz="2000" dirty="0" smtClean="0"/>
              <a:t>Situação das reservas exigidas pela ANS; e,</a:t>
            </a:r>
          </a:p>
          <a:p>
            <a:pPr marL="1257300" lvl="2" indent="-457200" algn="just">
              <a:buFont typeface="+mj-lt"/>
              <a:buAutoNum type="alphaLcPeriod"/>
            </a:pPr>
            <a:r>
              <a:rPr lang="pt-BR" sz="2000" dirty="0" smtClean="0">
                <a:solidFill>
                  <a:srgbClr val="FF0000"/>
                </a:solidFill>
              </a:rPr>
              <a:t>Custo do benefício no pós-emprego.</a:t>
            </a:r>
            <a:endParaRPr lang="pt-BR"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888" y="485800"/>
            <a:ext cx="8229600"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Custeio</a:t>
            </a:r>
            <a:endParaRPr lang="pt-BR" sz="3600" b="1" dirty="0" smtClean="0"/>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323528" y="1628800"/>
            <a:ext cx="8352928" cy="4198072"/>
          </a:xfrm>
          <a:prstGeom prst="rect">
            <a:avLst/>
          </a:prstGeom>
          <a:noFill/>
        </p:spPr>
        <p:txBody>
          <a:bodyPr wrap="square" rtlCol="0">
            <a:spAutoFit/>
          </a:bodyPr>
          <a:lstStyle/>
          <a:p>
            <a:pPr marL="457200" indent="-457200" algn="just">
              <a:spcBef>
                <a:spcPts val="0"/>
              </a:spcBef>
              <a:spcAft>
                <a:spcPts val="1200"/>
              </a:spcAft>
              <a:buNone/>
            </a:pPr>
            <a:r>
              <a:rPr lang="pt-BR" sz="2200" dirty="0" smtClean="0"/>
              <a:t>Estabelece que:</a:t>
            </a:r>
          </a:p>
          <a:p>
            <a:pPr marL="457200" indent="-457200" algn="just">
              <a:spcBef>
                <a:spcPts val="0"/>
              </a:spcBef>
              <a:spcAft>
                <a:spcPts val="600"/>
              </a:spcAft>
              <a:buFont typeface="+mj-lt"/>
              <a:buAutoNum type="arabicPeriod"/>
            </a:pPr>
            <a:r>
              <a:rPr lang="pt-BR" sz="2200" dirty="0" smtClean="0"/>
              <a:t>A quantidade mínima de beneficiários de planos de autogestão seja de 20.000 vidas;</a:t>
            </a:r>
          </a:p>
          <a:p>
            <a:pPr marL="457200" indent="-457200" algn="just">
              <a:spcAft>
                <a:spcPts val="600"/>
              </a:spcAft>
              <a:buFont typeface="+mj-lt"/>
              <a:buAutoNum type="arabicPeriod"/>
            </a:pPr>
            <a:r>
              <a:rPr lang="pt-BR" sz="2200" dirty="0" smtClean="0"/>
              <a:t>Adesão de novos empregados em plano de autogestão somente poderá ocorrer nas seguintes condições:</a:t>
            </a:r>
          </a:p>
          <a:p>
            <a:pPr marL="1314450" lvl="2" indent="-514350" algn="just">
              <a:buFont typeface="+mj-lt"/>
              <a:buAutoNum type="alphaLcPeriod"/>
            </a:pPr>
            <a:r>
              <a:rPr lang="pt-BR" sz="2000" dirty="0" smtClean="0"/>
              <a:t>Mensalidade por faixa etária e salarial;</a:t>
            </a:r>
          </a:p>
          <a:p>
            <a:pPr marL="1314450" lvl="2" indent="-514350" algn="just">
              <a:buFont typeface="+mj-lt"/>
              <a:buAutoNum type="alphaLcPeriod"/>
            </a:pPr>
            <a:r>
              <a:rPr lang="pt-BR" sz="2000" dirty="0" smtClean="0"/>
              <a:t>Estabelecimento de franquia ou coparticipação; e,</a:t>
            </a:r>
          </a:p>
          <a:p>
            <a:pPr marL="1314450" lvl="2" indent="-514350" algn="just">
              <a:spcAft>
                <a:spcPts val="600"/>
              </a:spcAft>
              <a:buFont typeface="+mj-lt"/>
              <a:buAutoNum type="alphaLcPeriod"/>
            </a:pPr>
            <a:r>
              <a:rPr lang="pt-BR" sz="2000" dirty="0" smtClean="0"/>
              <a:t>Dependentes  - solteiros até 21 </a:t>
            </a:r>
            <a:r>
              <a:rPr lang="pt-BR" sz="1400" dirty="0" smtClean="0"/>
              <a:t>(até 24 só se cursando escola técnica ou 3º grau)</a:t>
            </a:r>
            <a:endParaRPr lang="pt-BR" sz="2000" dirty="0" smtClean="0"/>
          </a:p>
          <a:p>
            <a:pPr marL="514350" indent="-514350" algn="just">
              <a:spcAft>
                <a:spcPts val="600"/>
              </a:spcAft>
              <a:buFont typeface="+mj-lt"/>
              <a:buAutoNum type="arabicPeriod"/>
            </a:pPr>
            <a:r>
              <a:rPr lang="pt-BR" sz="2000" dirty="0" smtClean="0"/>
              <a:t>A contribuição da empresa estatal não poderá exceder à dos empregados.</a:t>
            </a:r>
          </a:p>
          <a:p>
            <a:pPr marL="514350" indent="-514350" algn="just">
              <a:spcAft>
                <a:spcPts val="600"/>
              </a:spcAft>
              <a:buFont typeface="+mj-lt"/>
              <a:buAutoNum type="arabicPeriod"/>
            </a:pPr>
            <a:endParaRPr lang="pt-BR" sz="2200"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2880" y="404664"/>
            <a:ext cx="8229600" cy="1143000"/>
          </a:xfrm>
        </p:spPr>
        <p:txBody>
          <a:bodyPr>
            <a:noAutofit/>
          </a:bodyPr>
          <a:lstStyle/>
          <a:p>
            <a:r>
              <a:rPr lang="pt-BR" sz="3600" b="1" dirty="0" smtClean="0">
                <a:solidFill>
                  <a:schemeClr val="bg1"/>
                </a:solidFill>
                <a:effectLst>
                  <a:outerShdw blurRad="38100" dist="38100" dir="2700000" algn="tl">
                    <a:srgbClr val="000000">
                      <a:alpha val="43137"/>
                    </a:srgbClr>
                  </a:outerShdw>
                </a:effectLst>
              </a:rPr>
              <a:t>Minuta Resolução CGPAR </a:t>
            </a:r>
            <a:br>
              <a:rPr lang="pt-BR" sz="3600" b="1" dirty="0" smtClean="0">
                <a:solidFill>
                  <a:schemeClr val="bg1"/>
                </a:solidFill>
                <a:effectLst>
                  <a:outerShdw blurRad="38100" dist="38100" dir="2700000" algn="tl">
                    <a:srgbClr val="000000">
                      <a:alpha val="43137"/>
                    </a:srgbClr>
                  </a:outerShdw>
                </a:effectLst>
              </a:rPr>
            </a:br>
            <a:r>
              <a:rPr lang="pt-BR" sz="3600" b="1" dirty="0" smtClean="0">
                <a:solidFill>
                  <a:schemeClr val="bg1"/>
                </a:solidFill>
                <a:effectLst>
                  <a:outerShdw blurRad="38100" dist="38100" dir="2700000" algn="tl">
                    <a:srgbClr val="000000">
                      <a:alpha val="43137"/>
                    </a:srgbClr>
                  </a:outerShdw>
                </a:effectLst>
              </a:rPr>
              <a:t>sobre Custeio</a:t>
            </a:r>
            <a:endParaRPr lang="pt-BR" sz="3600" b="1" dirty="0" smtClean="0"/>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323528" y="2153176"/>
            <a:ext cx="8568952" cy="3551742"/>
          </a:xfrm>
          <a:prstGeom prst="rect">
            <a:avLst/>
          </a:prstGeom>
          <a:noFill/>
        </p:spPr>
        <p:txBody>
          <a:bodyPr wrap="square" rtlCol="0">
            <a:spAutoFit/>
          </a:bodyPr>
          <a:lstStyle/>
          <a:p>
            <a:pPr marL="457200" indent="-457200" algn="just">
              <a:buFont typeface="+mj-lt"/>
              <a:buAutoNum type="arabicPeriod" startAt="4"/>
            </a:pPr>
            <a:r>
              <a:rPr lang="pt-BR" sz="2000" dirty="0" smtClean="0"/>
              <a:t>A participação das empresas estatais no custeio dos benefícios de assistência à saúde estará limitada a percentual igual ao </a:t>
            </a:r>
            <a:r>
              <a:rPr lang="pt-BR" sz="2000" u="sng" dirty="0" smtClean="0"/>
              <a:t>percentual da folha de pagamento verificado em 2016, mais 10%,</a:t>
            </a:r>
            <a:r>
              <a:rPr lang="pt-BR" sz="2000" dirty="0" smtClean="0"/>
              <a:t> ou </a:t>
            </a:r>
            <a:r>
              <a:rPr lang="pt-BR" sz="2000" u="sng" dirty="0" smtClean="0"/>
              <a:t>8% da folha de pagamento atual</a:t>
            </a:r>
            <a:r>
              <a:rPr lang="pt-BR" sz="2000" dirty="0" smtClean="0"/>
              <a:t>, </a:t>
            </a:r>
            <a:r>
              <a:rPr lang="pt-BR" sz="2000" dirty="0" smtClean="0">
                <a:solidFill>
                  <a:srgbClr val="FF0000"/>
                </a:solidFill>
              </a:rPr>
              <a:t>o que for menor</a:t>
            </a:r>
            <a:r>
              <a:rPr lang="pt-BR" sz="2000" dirty="0" smtClean="0"/>
              <a:t>.</a:t>
            </a:r>
          </a:p>
          <a:p>
            <a:pPr marL="457200" indent="-457200" algn="just">
              <a:buFont typeface="+mj-lt"/>
              <a:buAutoNum type="arabicPeriod" startAt="4"/>
            </a:pPr>
            <a:r>
              <a:rPr lang="pt-BR" sz="2000" dirty="0" smtClean="0"/>
              <a:t>As empresas que possuam o benefício de assistência à saúde regulado por Acordo Coletivo de Trabalho deverão limitar-se a prever no ACT apenas a </a:t>
            </a:r>
            <a:r>
              <a:rPr lang="pt-BR" sz="2000" dirty="0" smtClean="0">
                <a:solidFill>
                  <a:srgbClr val="FF0000"/>
                </a:solidFill>
              </a:rPr>
              <a:t>“garantia do benefício de assistência à saúde”, </a:t>
            </a:r>
            <a:r>
              <a:rPr lang="pt-BR" sz="2000" u="sng" dirty="0" smtClean="0"/>
              <a:t>sem registro de qualquer detalhamento do mesmo</a:t>
            </a:r>
            <a:r>
              <a:rPr lang="pt-BR" sz="2000" dirty="0" smtClean="0"/>
              <a:t>.</a:t>
            </a:r>
          </a:p>
          <a:p>
            <a:pPr marL="457200" indent="-457200" algn="just">
              <a:buFont typeface="+mj-lt"/>
              <a:buAutoNum type="arabicPeriod" startAt="4"/>
            </a:pPr>
            <a:r>
              <a:rPr lang="pt-BR" sz="2000" dirty="0" smtClean="0">
                <a:solidFill>
                  <a:srgbClr val="FF0000"/>
                </a:solidFill>
              </a:rPr>
              <a:t>As empresas que estiverem operando em desacordo com o previsto na resolução deverão se adequar em até 36 meses.</a:t>
            </a:r>
          </a:p>
          <a:p>
            <a:pPr marL="457200" indent="-457200" algn="just">
              <a:buFont typeface="+mj-lt"/>
              <a:buAutoNum type="arabicPeriod" startAt="4"/>
            </a:pPr>
            <a:endParaRPr lang="pt-BR"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404664"/>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Riscos para os empregados das empresas públicas e estatais</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1772816"/>
            <a:ext cx="8599168" cy="4462760"/>
          </a:xfrm>
          <a:prstGeom prst="rect">
            <a:avLst/>
          </a:prstGeom>
          <a:noFill/>
        </p:spPr>
        <p:txBody>
          <a:bodyPr wrap="square" rtlCol="0">
            <a:spAutoFit/>
          </a:bodyPr>
          <a:lstStyle/>
          <a:p>
            <a:pPr marL="914400" lvl="1" indent="-457200" algn="just">
              <a:spcAft>
                <a:spcPts val="600"/>
              </a:spcAft>
            </a:pPr>
            <a:r>
              <a:rPr lang="pt-BR" sz="2400" dirty="0" smtClean="0"/>
              <a:t>Risco de oneração excessiva para garantia da sustentabilidade dos planos pelos seguintes motivos:</a:t>
            </a:r>
          </a:p>
          <a:p>
            <a:pPr marL="1371600" lvl="2" indent="-457200" algn="just">
              <a:spcAft>
                <a:spcPts val="600"/>
              </a:spcAft>
              <a:buFont typeface="+mj-lt"/>
              <a:buAutoNum type="alphaLcParenR"/>
            </a:pPr>
            <a:r>
              <a:rPr lang="pt-BR" sz="2400" dirty="0" smtClean="0"/>
              <a:t>paridade de custeio entre as empresas e os funcionários;</a:t>
            </a:r>
          </a:p>
          <a:p>
            <a:pPr marL="1371600" lvl="2" indent="-457200" algn="just">
              <a:spcAft>
                <a:spcPts val="600"/>
              </a:spcAft>
              <a:buFont typeface="+mj-lt"/>
              <a:buAutoNum type="alphaLcParenR"/>
            </a:pPr>
            <a:r>
              <a:rPr lang="pt-BR" sz="2400" dirty="0" smtClean="0"/>
              <a:t>limite de aporte da patrocinadora em percentuais das folhas de pagamentos aposentados e aposentáveis inferiores aos necessários; e,</a:t>
            </a:r>
          </a:p>
          <a:p>
            <a:pPr marL="1371600" lvl="2" indent="-457200" algn="just">
              <a:spcAft>
                <a:spcPts val="600"/>
              </a:spcAft>
              <a:buFont typeface="+mj-lt"/>
              <a:buAutoNum type="alphaLcParenR"/>
            </a:pPr>
            <a:r>
              <a:rPr lang="pt-BR" sz="2400" dirty="0" smtClean="0"/>
              <a:t>novas adesões aos planos existentes somente com mensalidades por faixa etária, cobrança de franquias e coparticipações.</a:t>
            </a:r>
          </a:p>
          <a:p>
            <a:pPr marL="914400" lvl="1" indent="-457200" algn="just">
              <a:spcAft>
                <a:spcPts val="600"/>
              </a:spcAft>
            </a:pPr>
            <a:r>
              <a:rPr lang="pt-BR" sz="2400" dirty="0" smtClean="0"/>
              <a:t>Risco de desfiliação de associados aposentados e aposentáveis que não suportarem a oneração excessiva das contribuições. </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1628800"/>
            <a:ext cx="8784976" cy="4924425"/>
          </a:xfrm>
          <a:prstGeom prst="rect">
            <a:avLst/>
          </a:prstGeom>
          <a:noFill/>
        </p:spPr>
        <p:txBody>
          <a:bodyPr wrap="square" rtlCol="0">
            <a:spAutoFit/>
          </a:bodyPr>
          <a:lstStyle/>
          <a:p>
            <a:pPr algn="just">
              <a:spcAft>
                <a:spcPts val="1200"/>
              </a:spcAft>
            </a:pPr>
            <a:r>
              <a:rPr lang="pt-BR" sz="2000" b="1" dirty="0" smtClean="0">
                <a:effectLst>
                  <a:outerShdw blurRad="38100" dist="38100" dir="2700000" algn="tl">
                    <a:srgbClr val="000000">
                      <a:alpha val="43137"/>
                    </a:srgbClr>
                  </a:outerShdw>
                </a:effectLst>
              </a:rPr>
              <a:t>Dirigentes de Autogestões (diretores, conselheiros deliberativos, conselheiros fiscais)</a:t>
            </a:r>
          </a:p>
          <a:p>
            <a:pPr algn="just">
              <a:spcAft>
                <a:spcPts val="1200"/>
              </a:spcAft>
            </a:pPr>
            <a:r>
              <a:rPr lang="pt-BR" dirty="0" smtClean="0">
                <a:effectLst>
                  <a:outerShdw blurRad="38100" dist="38100" dir="2700000" algn="tl">
                    <a:srgbClr val="000000">
                      <a:alpha val="43137"/>
                    </a:srgbClr>
                  </a:outerShdw>
                </a:effectLst>
              </a:rPr>
              <a:t>UNIDAS – União Nacional das Instituições de Autogestão em Saúde,, Cassi – Caixa de Assistência dos Funcionários do Banco do Brasil, Caixa Saúde, Postal Saúde, FAPES/BNDES, IBGE,CASEC/CODEVASF, SINPAF/EMBRAPA, SERPRO, ASSEFAZ, CONAB, </a:t>
            </a:r>
            <a:r>
              <a:rPr lang="pt-BR" dirty="0" err="1" smtClean="0">
                <a:effectLst>
                  <a:outerShdw blurRad="38100" dist="38100" dir="2700000" algn="tl">
                    <a:srgbClr val="000000">
                      <a:alpha val="43137"/>
                    </a:srgbClr>
                  </a:outerShdw>
                </a:effectLst>
              </a:rPr>
              <a:t>E-Vida</a:t>
            </a:r>
            <a:r>
              <a:rPr lang="pt-BR" dirty="0" smtClean="0">
                <a:effectLst>
                  <a:outerShdw blurRad="38100" dist="38100" dir="2700000" algn="tl">
                    <a:srgbClr val="000000">
                      <a:alpha val="43137"/>
                    </a:srgbClr>
                  </a:outerShdw>
                </a:effectLst>
              </a:rPr>
              <a:t>/Eletronorte</a:t>
            </a:r>
          </a:p>
          <a:p>
            <a:pPr algn="just">
              <a:spcAft>
                <a:spcPts val="1200"/>
              </a:spcAft>
            </a:pPr>
            <a:r>
              <a:rPr lang="pt-BR" sz="2000" b="1" dirty="0" smtClean="0">
                <a:effectLst>
                  <a:outerShdw blurRad="38100" dist="38100" dir="2700000" algn="tl">
                    <a:srgbClr val="000000">
                      <a:alpha val="43137"/>
                    </a:srgbClr>
                  </a:outerShdw>
                </a:effectLst>
              </a:rPr>
              <a:t>Entidades Representativas de empregados, aposentados e aposentáveis, das empresas estatais federais</a:t>
            </a:r>
          </a:p>
          <a:p>
            <a:pPr algn="just">
              <a:spcAft>
                <a:spcPts val="1200"/>
              </a:spcAft>
            </a:pPr>
            <a:r>
              <a:rPr lang="pt-BR" dirty="0" smtClean="0">
                <a:effectLst>
                  <a:outerShdw blurRad="38100" dist="38100" dir="2700000" algn="tl">
                    <a:srgbClr val="000000">
                      <a:alpha val="43137"/>
                    </a:srgbClr>
                  </a:outerShdw>
                </a:effectLst>
              </a:rPr>
              <a:t>ANABB, AAFBB, FAABB, CONTRAF, CONTEC, APABB, AAPBB, FENABB, </a:t>
            </a:r>
            <a:r>
              <a:rPr lang="pt-BR" dirty="0" err="1" smtClean="0">
                <a:effectLst>
                  <a:outerShdw blurRad="38100" dist="38100" dir="2700000" algn="tl">
                    <a:srgbClr val="000000">
                      <a:alpha val="43137"/>
                    </a:srgbClr>
                  </a:outerShdw>
                </a:effectLst>
              </a:rPr>
              <a:t>Assoc</a:t>
            </a:r>
            <a:r>
              <a:rPr lang="pt-BR" dirty="0" smtClean="0">
                <a:effectLst>
                  <a:outerShdw blurRad="38100" dist="38100" dir="2700000" algn="tl">
                    <a:srgbClr val="000000">
                      <a:alpha val="43137"/>
                    </a:srgbClr>
                  </a:outerShdw>
                </a:effectLst>
              </a:rPr>
              <a:t>.Mais PREVI Mais CASSI, </a:t>
            </a:r>
            <a:r>
              <a:rPr lang="pt-BR" dirty="0" err="1" smtClean="0">
                <a:effectLst>
                  <a:outerShdw blurRad="38100" dist="38100" dir="2700000" algn="tl">
                    <a:srgbClr val="000000">
                      <a:alpha val="43137"/>
                    </a:srgbClr>
                  </a:outerShdw>
                </a:effectLst>
              </a:rPr>
              <a:t>AFABBs</a:t>
            </a:r>
            <a:r>
              <a:rPr lang="pt-BR" dirty="0" smtClean="0">
                <a:effectLst>
                  <a:outerShdw blurRad="38100" dist="38100" dir="2700000" algn="tl">
                    <a:srgbClr val="000000">
                      <a:alpha val="43137"/>
                    </a:srgbClr>
                  </a:outerShdw>
                </a:effectLst>
              </a:rPr>
              <a:t> (BA, DF, ES, GO, MT, PA, PR, RS, SE, SP), Conselhos de Usuários CASSI (AC, AL, AM, AP, BA, CE, DF, ES, MA, MG, MS, MT, PA, PB, PE, PI, PR, RJ, RN, RO, RR, RS, SC, SE, SP, TO),  FENAE, FENACEF, APCEF-PE, FETRAFI,  Sindicatos de Bancários (BA, BH, CE, DF, ES,  GO,  PA, PB, PE, PR, RJ, SC, SP, TO),UNACOB, DAPIBGE, STIU</a:t>
            </a:r>
          </a:p>
          <a:p>
            <a:pPr algn="just">
              <a:spcAft>
                <a:spcPts val="1200"/>
              </a:spcAft>
            </a:pPr>
            <a:r>
              <a:rPr lang="pt-BR" sz="2000" b="1" dirty="0" smtClean="0">
                <a:effectLst>
                  <a:outerShdw blurRad="38100" dist="38100" dir="2700000" algn="tl">
                    <a:srgbClr val="000000">
                      <a:alpha val="43137"/>
                    </a:srgbClr>
                  </a:outerShdw>
                </a:effectLst>
              </a:rPr>
              <a:t>Outras Entidades: </a:t>
            </a:r>
            <a:r>
              <a:rPr lang="pt-BR" sz="2000" dirty="0" smtClean="0">
                <a:effectLst>
                  <a:outerShdw blurRad="38100" dist="38100" dir="2700000" algn="tl">
                    <a:srgbClr val="000000">
                      <a:alpha val="43137"/>
                    </a:srgbClr>
                  </a:outerShdw>
                </a:effectLst>
              </a:rPr>
              <a:t>Instituto Coalizão Saúde, Grupo </a:t>
            </a:r>
            <a:r>
              <a:rPr lang="pt-BR" sz="2000" dirty="0" err="1" smtClean="0">
                <a:effectLst>
                  <a:outerShdw blurRad="38100" dist="38100" dir="2700000" algn="tl">
                    <a:srgbClr val="000000">
                      <a:alpha val="43137"/>
                    </a:srgbClr>
                  </a:outerShdw>
                </a:effectLst>
              </a:rPr>
              <a:t>Salutis</a:t>
            </a:r>
            <a:r>
              <a:rPr lang="pt-BR" sz="2000" dirty="0" smtClean="0">
                <a:effectLst>
                  <a:outerShdw blurRad="38100" dist="38100" dir="2700000" algn="tl">
                    <a:srgbClr val="000000">
                      <a:alpha val="43137"/>
                    </a:srgbClr>
                  </a:outerShdw>
                </a:effectLst>
              </a:rPr>
              <a:t>, Universidade de Brasília</a:t>
            </a:r>
          </a:p>
          <a:p>
            <a:pPr algn="just">
              <a:spcAft>
                <a:spcPts val="1200"/>
              </a:spcAft>
            </a:pPr>
            <a:r>
              <a:rPr lang="pt-BR" sz="2000" b="1" dirty="0" smtClean="0">
                <a:effectLst>
                  <a:outerShdw blurRad="38100" dist="38100" dir="2700000" algn="tl">
                    <a:srgbClr val="000000">
                      <a:alpha val="43137"/>
                    </a:srgbClr>
                  </a:outerShdw>
                </a:effectLst>
              </a:rPr>
              <a:t>Parlamentares: </a:t>
            </a:r>
            <a:r>
              <a:rPr lang="pt-BR" sz="2000" dirty="0" smtClean="0"/>
              <a:t>Érika </a:t>
            </a:r>
            <a:r>
              <a:rPr lang="pt-BR" sz="2000" dirty="0" err="1" smtClean="0"/>
              <a:t>Kokai</a:t>
            </a:r>
            <a:r>
              <a:rPr lang="pt-BR" sz="2000" dirty="0" smtClean="0"/>
              <a:t> (PT-DF), Augusto Carvalho (SD-DF)</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332656"/>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a:t>
            </a:r>
          </a:p>
          <a:p>
            <a:pPr algn="ctr"/>
            <a:r>
              <a:rPr lang="pt-BR" sz="3600" b="1" dirty="0" smtClean="0">
                <a:solidFill>
                  <a:schemeClr val="bg1"/>
                </a:solidFill>
                <a:effectLst>
                  <a:outerShdw blurRad="38100" dist="38100" dir="2700000" algn="tl">
                    <a:srgbClr val="000000">
                      <a:alpha val="43137"/>
                    </a:srgbClr>
                  </a:outerShdw>
                </a:effectLst>
              </a:rPr>
              <a:t>Manifesto dos Participantes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230700"/>
            <a:ext cx="8784976" cy="3862596"/>
          </a:xfrm>
          <a:prstGeom prst="rect">
            <a:avLst/>
          </a:prstGeom>
          <a:noFill/>
        </p:spPr>
        <p:txBody>
          <a:bodyPr wrap="square" rtlCol="0">
            <a:spAutoFit/>
          </a:bodyPr>
          <a:lstStyle/>
          <a:p>
            <a:pPr>
              <a:spcAft>
                <a:spcPts val="600"/>
              </a:spcAft>
            </a:pPr>
            <a:r>
              <a:rPr lang="pt-BR" sz="2000" dirty="0" smtClean="0"/>
              <a:t>Nós, participantes do Seminário ANABB, gestores de autogestões em saúde e representantes de entidades representativas de trabalhadores que tem assistência à saúde prestada por autogestão, após analisarmos os possíveis impactos e riscos de uma eventual aprovação das minutas de Resolução CGPAR, que procuram estabelecer parâmetros de governança e de custeio para limitar o compromisso das empresas estatais federais com a assistência à saúde de seus empregados da ativa e aposentados, manifestamo-nos aos demais trabalhadores em empresas estatais federais da seguinte forma:</a:t>
            </a:r>
          </a:p>
          <a:p>
            <a:pPr>
              <a:spcAft>
                <a:spcPts val="600"/>
              </a:spcAft>
            </a:pPr>
            <a:r>
              <a:rPr lang="pt-BR" sz="2000" dirty="0" smtClean="0"/>
              <a:t>As minutas de Resolução CGPAR, caso aprovadas, provocarão dificuldades de acesso aos serviços de assistência à saúde para os participantes de autogestões menores e imporão onerosidade excessiva para que os trabalhadores mantenham os direitos à atenção à saúde, duramente conquistados;</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332656"/>
            <a:ext cx="7488832" cy="1200329"/>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Seminário Nacional</a:t>
            </a:r>
          </a:p>
          <a:p>
            <a:pPr algn="ctr"/>
            <a:r>
              <a:rPr lang="pt-BR" sz="3600" b="1" dirty="0" smtClean="0">
                <a:solidFill>
                  <a:schemeClr val="bg1"/>
                </a:solidFill>
                <a:effectLst>
                  <a:outerShdw blurRad="38100" dist="38100" dir="2700000" algn="tl">
                    <a:srgbClr val="000000">
                      <a:alpha val="43137"/>
                    </a:srgbClr>
                  </a:outerShdw>
                </a:effectLst>
              </a:rPr>
              <a:t>Manifesto dos Participantes </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178437"/>
            <a:ext cx="8784976" cy="3554819"/>
          </a:xfrm>
          <a:prstGeom prst="rect">
            <a:avLst/>
          </a:prstGeom>
          <a:noFill/>
        </p:spPr>
        <p:txBody>
          <a:bodyPr wrap="square" rtlCol="0">
            <a:spAutoFit/>
          </a:bodyPr>
          <a:lstStyle/>
          <a:p>
            <a:pPr>
              <a:spcAft>
                <a:spcPts val="600"/>
              </a:spcAft>
            </a:pPr>
            <a:r>
              <a:rPr lang="pt-BR" sz="2000" dirty="0" smtClean="0"/>
              <a:t>Neste cenário complexo da conjuntura nacional, com retirada de direitos, faz-se necessária a unidade dos trabalhadores das empresas estatais federais no processo de resistência para manutenção dos direitos conquistados;</a:t>
            </a:r>
          </a:p>
          <a:p>
            <a:r>
              <a:rPr lang="pt-BR" sz="2000" dirty="0" smtClean="0"/>
              <a:t>Desta forma, assumimos o compromisso de buscar a unidade na ação para defesa das autogestões em saúde, como instrumento para garantir a maior cobertura de assistência à saúde, a custos suportáveis para os trabalhadores, difundindo os dados e os debates aqui ocorridos, para os demais trabalhadores das empresas estatais federais, por meio de suas entidades representativas.</a:t>
            </a:r>
          </a:p>
          <a:p>
            <a:endParaRPr lang="pt-BR" sz="2000" dirty="0" smtClean="0"/>
          </a:p>
          <a:p>
            <a:pPr algn="ctr"/>
            <a:r>
              <a:rPr lang="pt-BR" sz="2000" b="1" i="1" dirty="0" smtClean="0"/>
              <a:t>Participantes do Seminário ANABB: Minutas de Resoluções CGPAR</a:t>
            </a:r>
          </a:p>
          <a:p>
            <a:pPr algn="ctr"/>
            <a:r>
              <a:rPr lang="pt-BR" sz="2000" b="1" i="1" dirty="0" smtClean="0"/>
              <a:t>realizado em 15/09/2017</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539552" y="745540"/>
            <a:ext cx="8424936" cy="523220"/>
          </a:xfrm>
          <a:prstGeom prst="rect">
            <a:avLst/>
          </a:prstGeom>
          <a:noFill/>
        </p:spPr>
        <p:txBody>
          <a:bodyPr wrap="square" rtlCol="0">
            <a:spAutoFit/>
          </a:bodyPr>
          <a:lstStyle/>
          <a:p>
            <a:pPr algn="ctr"/>
            <a:r>
              <a:rPr lang="pt-BR" sz="2800" b="1" dirty="0" smtClean="0">
                <a:solidFill>
                  <a:schemeClr val="bg1"/>
                </a:solidFill>
                <a:effectLst>
                  <a:outerShdw blurRad="38100" dist="38100" dir="2700000" algn="tl">
                    <a:srgbClr val="000000">
                      <a:alpha val="43137"/>
                    </a:srgbClr>
                  </a:outerShdw>
                </a:effectLst>
              </a:rPr>
              <a:t>Da Constitucionalidade ou Legalidade das Resoluções</a:t>
            </a:r>
            <a:endParaRPr lang="pt-BR" sz="28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395536" y="2780928"/>
            <a:ext cx="8280920" cy="1569660"/>
          </a:xfrm>
          <a:prstGeom prst="rect">
            <a:avLst/>
          </a:prstGeom>
          <a:noFill/>
        </p:spPr>
        <p:txBody>
          <a:bodyPr wrap="square" rtlCol="0">
            <a:spAutoFit/>
          </a:bodyPr>
          <a:lstStyle/>
          <a:p>
            <a:pPr algn="ctr">
              <a:spcAft>
                <a:spcPts val="1800"/>
              </a:spcAft>
            </a:pPr>
            <a:r>
              <a:rPr lang="pt-BR" sz="3200" dirty="0" smtClean="0"/>
              <a:t>A análise da constitucionalidade e da legalidade das Resoluções, será realizada, caso as Resoluções sejam editadas.</a:t>
            </a:r>
            <a:endParaRPr lang="pt-BR" sz="2800" dirty="0" smtClean="0"/>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62670"/>
            <a:ext cx="8229600" cy="850106"/>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457200" y="1866304"/>
            <a:ext cx="8229600" cy="3865674"/>
          </a:xfrm>
          <a:prstGeom prst="rect">
            <a:avLst/>
          </a:prstGeom>
          <a:noFill/>
        </p:spPr>
        <p:txBody>
          <a:bodyPr wrap="square" rtlCol="0">
            <a:spAutoFit/>
          </a:bodyPr>
          <a:lstStyle/>
          <a:p>
            <a:pPr algn="ctr">
              <a:buNone/>
            </a:pPr>
            <a:r>
              <a:rPr lang="pt-BR" sz="2400" b="1" dirty="0" smtClean="0"/>
              <a:t>Minutas de Resoluções CGPAR</a:t>
            </a:r>
          </a:p>
          <a:p>
            <a:pPr algn="ctr">
              <a:buNone/>
            </a:pPr>
            <a:r>
              <a:rPr lang="pt-BR" sz="2000" b="1" dirty="0" smtClean="0"/>
              <a:t>debatidas em 17/07/2017</a:t>
            </a:r>
          </a:p>
          <a:p>
            <a:pPr algn="ctr">
              <a:buNone/>
            </a:pPr>
            <a:endParaRPr lang="pt-BR" sz="2400" b="1" dirty="0" smtClean="0"/>
          </a:p>
          <a:p>
            <a:pPr marL="457200" indent="-457200" algn="just">
              <a:spcAft>
                <a:spcPts val="1200"/>
              </a:spcAft>
              <a:buFont typeface="+mj-lt"/>
              <a:buAutoNum type="arabicPeriod"/>
            </a:pPr>
            <a:r>
              <a:rPr lang="pt-BR" sz="2400" dirty="0" smtClean="0"/>
              <a:t>Estabelece diretrizes e parâmetros mínimos </a:t>
            </a:r>
            <a:r>
              <a:rPr lang="pt-BR" sz="2400" b="1" dirty="0" smtClean="0"/>
              <a:t>de governança </a:t>
            </a:r>
            <a:r>
              <a:rPr lang="pt-BR" sz="2400" dirty="0" smtClean="0"/>
              <a:t>para as empresas estatais federais sobre benefícios de assistência à saúde de </a:t>
            </a:r>
            <a:r>
              <a:rPr lang="pt-BR" sz="2400" b="1" dirty="0" smtClean="0"/>
              <a:t>autogestão</a:t>
            </a:r>
            <a:r>
              <a:rPr lang="pt-BR" sz="2400" dirty="0" smtClean="0"/>
              <a:t>.</a:t>
            </a:r>
          </a:p>
          <a:p>
            <a:pPr marL="457200" indent="-457200" algn="just">
              <a:buFont typeface="+mj-lt"/>
              <a:buAutoNum type="arabicPeriod"/>
            </a:pPr>
            <a:r>
              <a:rPr lang="pt-BR" sz="2400" dirty="0" smtClean="0"/>
              <a:t>Estabelece diretrizes e parâmetros para </a:t>
            </a:r>
            <a:r>
              <a:rPr lang="pt-BR" sz="2400" b="1" dirty="0" smtClean="0"/>
              <a:t>o custeio </a:t>
            </a:r>
            <a:r>
              <a:rPr lang="pt-BR" sz="2400" dirty="0" smtClean="0"/>
              <a:t>das empresas estatais federais sobre benefícios de assistência à saúde prestados por </a:t>
            </a:r>
            <a:r>
              <a:rPr lang="pt-BR" sz="2400" b="1" dirty="0" smtClean="0"/>
              <a:t>autogestões</a:t>
            </a:r>
            <a:r>
              <a:rPr lang="pt-BR" sz="24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62670"/>
            <a:ext cx="8229600" cy="850106"/>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457200" y="1628800"/>
            <a:ext cx="8229600" cy="904863"/>
          </a:xfrm>
          <a:prstGeom prst="rect">
            <a:avLst/>
          </a:prstGeom>
          <a:noFill/>
        </p:spPr>
        <p:txBody>
          <a:bodyPr wrap="square" rtlCol="0">
            <a:spAutoFit/>
          </a:bodyPr>
          <a:lstStyle/>
          <a:p>
            <a:pPr algn="ctr">
              <a:buNone/>
            </a:pPr>
            <a:r>
              <a:rPr lang="pt-BR" sz="2400" b="1" dirty="0" smtClean="0"/>
              <a:t>Minutas de Resoluções CGPAR</a:t>
            </a:r>
          </a:p>
          <a:p>
            <a:pPr algn="ctr">
              <a:buNone/>
            </a:pPr>
            <a:r>
              <a:rPr lang="pt-BR" sz="2400" b="1" dirty="0" smtClean="0"/>
              <a:t>presenças</a:t>
            </a:r>
          </a:p>
        </p:txBody>
      </p:sp>
      <p:graphicFrame>
        <p:nvGraphicFramePr>
          <p:cNvPr id="7" name="Tabela 6"/>
          <p:cNvGraphicFramePr>
            <a:graphicFrameLocks noGrp="1"/>
          </p:cNvGraphicFramePr>
          <p:nvPr/>
        </p:nvGraphicFramePr>
        <p:xfrm>
          <a:off x="323528" y="2565336"/>
          <a:ext cx="8496944" cy="3888000"/>
        </p:xfrm>
        <a:graphic>
          <a:graphicData uri="http://schemas.openxmlformats.org/drawingml/2006/table">
            <a:tbl>
              <a:tblPr firstRow="1" bandRow="1">
                <a:tableStyleId>{C083E6E3-FA7D-4D7B-A595-EF9225AFEA82}</a:tableStyleId>
              </a:tblPr>
              <a:tblGrid>
                <a:gridCol w="2664296"/>
                <a:gridCol w="1584176"/>
                <a:gridCol w="2664296"/>
                <a:gridCol w="1584176"/>
              </a:tblGrid>
              <a:tr h="324000">
                <a:tc>
                  <a:txBody>
                    <a:bodyPr/>
                    <a:lstStyle/>
                    <a:p>
                      <a:r>
                        <a:rPr lang="pt-BR" sz="1400" b="1" dirty="0" smtClean="0"/>
                        <a:t>Augusto Cesar Machado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Banco do Brasil</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Salomão Lopes </a:t>
                      </a:r>
                      <a:r>
                        <a:rPr lang="pt-BR" sz="1400" b="1" dirty="0" err="1" smtClean="0"/>
                        <a:t>Azulay</a:t>
                      </a:r>
                      <a:r>
                        <a:rPr lang="pt-BR" sz="1400" b="1" dirty="0" smtClean="0"/>
                        <a:t> Filho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CEF</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smtClean="0"/>
                        <a:t>Gabriel Farias Campelo Lima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Banco do Brasil</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err="1" smtClean="0"/>
                        <a:t>Giovana</a:t>
                      </a:r>
                      <a:r>
                        <a:rPr lang="pt-BR" sz="1400" b="1" dirty="0" smtClean="0"/>
                        <a:t> M. de Aguiar</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SERPRO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smtClean="0"/>
                        <a:t>Cesar A. J. Teixeira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CASSI</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Luciano Monteiro Lopes</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CONAB</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Felipe M. </a:t>
                      </a:r>
                      <a:r>
                        <a:rPr lang="pt-BR" sz="1400" b="1" dirty="0" err="1" smtClean="0"/>
                        <a:t>Lajus</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Banco do Brasil</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Noel </a:t>
                      </a:r>
                      <a:r>
                        <a:rPr lang="pt-BR" sz="1400" b="1" dirty="0" err="1" smtClean="0"/>
                        <a:t>Giacomitti</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SEST/DEPEC</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smtClean="0"/>
                        <a:t>João Romeiro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Petrobrás</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Paulino</a:t>
                      </a:r>
                      <a:r>
                        <a:rPr lang="pt-BR" sz="1400" b="1" baseline="0" dirty="0" smtClean="0"/>
                        <a:t> da Silva Marinho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SEST/DEPEC</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smtClean="0"/>
                        <a:t>Tito Calvo </a:t>
                      </a:r>
                      <a:r>
                        <a:rPr lang="pt-BR" sz="1400" b="1" dirty="0" err="1" smtClean="0"/>
                        <a:t>Jachelli</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Correios</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João Manoel de Gomes Junior</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SEST/DEPEC</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smtClean="0"/>
                        <a:t>Cláudia Alves Gonçalves  Borges</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err="1" smtClean="0"/>
                        <a:t>Codevasf</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Breno J. Lima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SEST/DEPEC</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err="1" smtClean="0"/>
                        <a:t>Myllena</a:t>
                      </a:r>
                      <a:r>
                        <a:rPr lang="pt-BR" sz="1400" b="1" dirty="0" smtClean="0"/>
                        <a:t> Rocha Falcão</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err="1" smtClean="0"/>
                        <a:t>Codevasf</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Daiane</a:t>
                      </a:r>
                      <a:r>
                        <a:rPr lang="pt-BR" sz="1400" b="1" baseline="0" dirty="0" smtClean="0"/>
                        <a:t> Letícia de Castro Siqueira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SEST/DEPEC</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err="1" smtClean="0"/>
                        <a:t>Alaor</a:t>
                      </a:r>
                      <a:r>
                        <a:rPr lang="pt-BR" sz="1400" b="1" dirty="0" smtClean="0"/>
                        <a:t> </a:t>
                      </a:r>
                      <a:r>
                        <a:rPr lang="pt-BR" sz="1400" b="1" dirty="0" err="1" smtClean="0"/>
                        <a:t>Puga</a:t>
                      </a:r>
                      <a:r>
                        <a:rPr lang="pt-BR" sz="1400" b="1" dirty="0" smtClean="0"/>
                        <a:t> Javier</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Eletronorte</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Antônio Sávio Lins Mendes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SEST/GABIN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José Henrique P. Beltrão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smtClean="0"/>
                        <a:t>Eletronorte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Isabelle T. </a:t>
                      </a:r>
                      <a:r>
                        <a:rPr lang="pt-BR" sz="1400" b="1" dirty="0" err="1" smtClean="0"/>
                        <a:t>Póvoa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SEST/MP</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r>
                        <a:rPr lang="pt-BR" sz="1400" b="1" dirty="0" err="1" smtClean="0"/>
                        <a:t>Iaci</a:t>
                      </a:r>
                      <a:r>
                        <a:rPr lang="pt-BR" sz="1400" b="1" dirty="0" smtClean="0"/>
                        <a:t> Correa de Albergaria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err="1" smtClean="0"/>
                        <a:t>E-Vida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Luiz Fernando da Silva</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b="1" dirty="0" smtClean="0"/>
                        <a:t>SEST/MP</a:t>
                      </a:r>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err="1" smtClean="0"/>
                        <a:t>Izabella</a:t>
                      </a:r>
                      <a:r>
                        <a:rPr lang="pt-BR" sz="1400" b="1" dirty="0" smtClean="0"/>
                        <a:t> Pacheco Guimarães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b="1" dirty="0" err="1" smtClean="0"/>
                        <a:t>E-Vida</a:t>
                      </a:r>
                      <a:endParaRPr lang="pt-BR"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pt-B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67544" y="622429"/>
            <a:ext cx="8352928"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Minutas Resoluções CGPAR</a:t>
            </a:r>
            <a:endParaRPr lang="pt-BR" sz="2400" b="1" dirty="0">
              <a:solidFill>
                <a:schemeClr val="bg1"/>
              </a:solidFill>
              <a:effectLst>
                <a:outerShdw blurRad="38100" dist="38100" dir="2700000" algn="tl">
                  <a:srgbClr val="000000">
                    <a:alpha val="43137"/>
                  </a:srgbClr>
                </a:outerShdw>
              </a:effectLst>
            </a:endParaRPr>
          </a:p>
        </p:txBody>
      </p:sp>
      <p:sp>
        <p:nvSpPr>
          <p:cNvPr id="15" name="CaixaDeTexto 14"/>
          <p:cNvSpPr txBox="1"/>
          <p:nvPr/>
        </p:nvSpPr>
        <p:spPr>
          <a:xfrm>
            <a:off x="490181" y="2564904"/>
            <a:ext cx="8114267" cy="3354765"/>
          </a:xfrm>
          <a:prstGeom prst="rect">
            <a:avLst/>
          </a:prstGeom>
          <a:noFill/>
        </p:spPr>
        <p:txBody>
          <a:bodyPr wrap="square" rtlCol="0">
            <a:spAutoFit/>
          </a:bodyPr>
          <a:lstStyle/>
          <a:p>
            <a:pPr>
              <a:spcAft>
                <a:spcPts val="1200"/>
              </a:spcAft>
            </a:pPr>
            <a:r>
              <a:rPr lang="pt-BR" sz="2400" b="1" dirty="0" smtClean="0"/>
              <a:t>Criação: </a:t>
            </a:r>
            <a:r>
              <a:rPr lang="pt-BR" sz="2000" dirty="0" smtClean="0"/>
              <a:t>Decreto nº 6.021, de 22/01/2007</a:t>
            </a:r>
            <a:endParaRPr lang="pt-BR" sz="2400" dirty="0" smtClean="0"/>
          </a:p>
          <a:p>
            <a:pPr>
              <a:spcAft>
                <a:spcPts val="1200"/>
              </a:spcAft>
            </a:pPr>
            <a:r>
              <a:rPr lang="pt-BR" sz="2400" b="1" dirty="0" smtClean="0"/>
              <a:t>Finalidade: </a:t>
            </a:r>
            <a:r>
              <a:rPr lang="pt-BR" sz="2000" dirty="0" smtClean="0"/>
              <a:t>Tratar da governança corporativa e das participações societárias da União nas empresas públicas e estatais federais</a:t>
            </a:r>
          </a:p>
          <a:p>
            <a:pPr>
              <a:spcAft>
                <a:spcPts val="1200"/>
              </a:spcAft>
            </a:pPr>
            <a:r>
              <a:rPr lang="pt-BR" sz="2000" dirty="0" smtClean="0">
                <a:cs typeface="Arial" pitchFamily="34" charset="0"/>
              </a:rPr>
              <a:t>São consideradas empresas estatais federais as empresas públicas as empresas em que a União, direta ou indiretamente, detém a totalidade ou a maioria do capital social com direito a voto.</a:t>
            </a:r>
            <a:endParaRPr lang="pt-BR" sz="2000" dirty="0" smtClean="0"/>
          </a:p>
          <a:p>
            <a:pPr>
              <a:spcAft>
                <a:spcPts val="1200"/>
              </a:spcAft>
            </a:pPr>
            <a:endParaRPr lang="pt-BR" sz="2000" dirty="0" smtClean="0"/>
          </a:p>
          <a:p>
            <a:pPr>
              <a:spcAft>
                <a:spcPts val="1200"/>
              </a:spcAft>
            </a:pPr>
            <a:endParaRPr lang="pt-BR" sz="2400" dirty="0" smtClean="0"/>
          </a:p>
        </p:txBody>
      </p:sp>
      <p:sp>
        <p:nvSpPr>
          <p:cNvPr id="9" name="Espaço Reservado para Rodapé 8"/>
          <p:cNvSpPr>
            <a:spLocks noGrp="1"/>
          </p:cNvSpPr>
          <p:nvPr>
            <p:ph type="ftr" sz="quarter" idx="11"/>
          </p:nvPr>
        </p:nvSpPr>
        <p:spPr/>
        <p:txBody>
          <a:bodyPr/>
          <a:lstStyle/>
          <a:p>
            <a:r>
              <a:rPr lang="pt-BR" dirty="0" smtClean="0"/>
              <a:t>Conselho Deliberativo FENACEF</a:t>
            </a:r>
            <a:endParaRPr lang="pt-BR" dirty="0"/>
          </a:p>
        </p:txBody>
      </p:sp>
      <p:sp>
        <p:nvSpPr>
          <p:cNvPr id="8" name="CaixaDeTexto 7"/>
          <p:cNvSpPr txBox="1"/>
          <p:nvPr/>
        </p:nvSpPr>
        <p:spPr>
          <a:xfrm>
            <a:off x="395536" y="1628800"/>
            <a:ext cx="8352928" cy="830997"/>
          </a:xfrm>
          <a:prstGeom prst="rect">
            <a:avLst/>
          </a:prstGeom>
          <a:noFill/>
        </p:spPr>
        <p:txBody>
          <a:bodyPr wrap="square" rtlCol="0">
            <a:spAutoFit/>
          </a:bodyPr>
          <a:lstStyle/>
          <a:p>
            <a:pPr algn="ctr"/>
            <a:r>
              <a:rPr lang="pt-BR" sz="2400" b="1" dirty="0" smtClean="0">
                <a:effectLst>
                  <a:outerShdw blurRad="38100" dist="38100" dir="2700000" algn="tl">
                    <a:srgbClr val="000000">
                      <a:alpha val="43137"/>
                    </a:srgbClr>
                  </a:outerShdw>
                </a:effectLst>
              </a:rPr>
              <a:t>CGPAR - Comissão Interministerial de Governança Corporativa e de Administração de Participações Societárias da União</a:t>
            </a:r>
            <a:endParaRPr lang="pt-BR" sz="2400" b="1" dirty="0">
              <a:effectLst>
                <a:outerShdw blurRad="38100" dist="38100" dir="2700000" algn="tl">
                  <a:srgbClr val="000000">
                    <a:alpha val="43137"/>
                  </a:srgbClr>
                </a:outerShdw>
              </a:effectLst>
            </a:endParaRPr>
          </a:p>
        </p:txBody>
      </p:sp>
      <p:graphicFrame>
        <p:nvGraphicFramePr>
          <p:cNvPr id="7" name="Tabela 6"/>
          <p:cNvGraphicFramePr>
            <a:graphicFrameLocks noGrp="1"/>
          </p:cNvGraphicFramePr>
          <p:nvPr/>
        </p:nvGraphicFramePr>
        <p:xfrm>
          <a:off x="1524000" y="5085184"/>
          <a:ext cx="6096000" cy="1219200"/>
        </p:xfrm>
        <a:graphic>
          <a:graphicData uri="http://schemas.openxmlformats.org/drawingml/2006/table">
            <a:tbl>
              <a:tblPr firstRow="1" bandRow="1">
                <a:tableStyleId>{7E9639D4-E3E2-4D34-9284-5A2195B3D0D7}</a:tableStyleId>
              </a:tblPr>
              <a:tblGrid>
                <a:gridCol w="3048000"/>
                <a:gridCol w="3048000"/>
              </a:tblGrid>
              <a:tr h="288000">
                <a:tc>
                  <a:txBody>
                    <a:bodyPr/>
                    <a:lstStyle/>
                    <a:p>
                      <a:pPr algn="ctr"/>
                      <a:r>
                        <a:rPr lang="pt-BR" sz="1400" dirty="0" smtClean="0"/>
                        <a:t>Estatais Federais</a:t>
                      </a:r>
                      <a:endParaRPr lang="pt-BR" sz="1400" dirty="0"/>
                    </a:p>
                  </a:txBody>
                  <a:tcPr/>
                </a:tc>
                <a:tc>
                  <a:txBody>
                    <a:bodyPr/>
                    <a:lstStyle/>
                    <a:p>
                      <a:pPr algn="ctr"/>
                      <a:r>
                        <a:rPr lang="pt-BR" sz="1400" dirty="0" smtClean="0"/>
                        <a:t>Empresas Públicas</a:t>
                      </a:r>
                      <a:endParaRPr lang="pt-BR" sz="1400" dirty="0"/>
                    </a:p>
                  </a:txBody>
                  <a:tcPr/>
                </a:tc>
              </a:tr>
              <a:tr h="288000">
                <a:tc>
                  <a:txBody>
                    <a:bodyPr/>
                    <a:lstStyle/>
                    <a:p>
                      <a:pPr algn="ctr"/>
                      <a:r>
                        <a:rPr lang="pt-BR" sz="1400" dirty="0" smtClean="0"/>
                        <a:t>Banco do Brasil S.A.</a:t>
                      </a:r>
                      <a:endParaRPr lang="pt-BR" sz="1400" dirty="0"/>
                    </a:p>
                  </a:txBody>
                  <a:tcPr/>
                </a:tc>
                <a:tc>
                  <a:txBody>
                    <a:bodyPr/>
                    <a:lstStyle/>
                    <a:p>
                      <a:pPr algn="ctr"/>
                      <a:r>
                        <a:rPr lang="pt-BR" sz="1400" dirty="0" smtClean="0"/>
                        <a:t>Caixa Econômica Federal</a:t>
                      </a:r>
                      <a:endParaRPr lang="pt-BR" sz="1400" dirty="0"/>
                    </a:p>
                  </a:txBody>
                  <a:tcPr/>
                </a:tc>
              </a:tr>
              <a:tr h="288000">
                <a:tc>
                  <a:txBody>
                    <a:bodyPr/>
                    <a:lstStyle/>
                    <a:p>
                      <a:pPr algn="ctr"/>
                      <a:r>
                        <a:rPr lang="pt-BR" sz="1400" dirty="0" smtClean="0"/>
                        <a:t>Petrobrás</a:t>
                      </a:r>
                      <a:r>
                        <a:rPr lang="pt-BR" sz="1400" baseline="0" dirty="0" smtClean="0"/>
                        <a:t> S.A.</a:t>
                      </a:r>
                      <a:endParaRPr lang="pt-BR" sz="1400" dirty="0"/>
                    </a:p>
                  </a:txBody>
                  <a:tcPr/>
                </a:tc>
                <a:tc>
                  <a:txBody>
                    <a:bodyPr/>
                    <a:lstStyle/>
                    <a:p>
                      <a:pPr algn="ctr"/>
                      <a:r>
                        <a:rPr lang="pt-BR" sz="1400" dirty="0" smtClean="0"/>
                        <a:t>Empresa Correios e Telégrafos</a:t>
                      </a:r>
                      <a:endParaRPr lang="pt-BR" sz="1400" dirty="0"/>
                    </a:p>
                  </a:txBody>
                  <a:tcPr/>
                </a:tc>
              </a:tr>
              <a:tr h="288000">
                <a:tc>
                  <a:txBody>
                    <a:bodyPr/>
                    <a:lstStyle/>
                    <a:p>
                      <a:pPr algn="ctr"/>
                      <a:r>
                        <a:rPr lang="pt-BR" sz="1400" dirty="0" smtClean="0"/>
                        <a:t>Embratel S.A.</a:t>
                      </a:r>
                      <a:endParaRPr lang="pt-BR" sz="1400" dirty="0"/>
                    </a:p>
                  </a:txBody>
                  <a:tcPr/>
                </a:tc>
                <a:tc>
                  <a:txBody>
                    <a:bodyPr/>
                    <a:lstStyle/>
                    <a:p>
                      <a:pPr algn="ctr"/>
                      <a:r>
                        <a:rPr lang="pt-BR" sz="1400" dirty="0" smtClean="0"/>
                        <a:t>CODEVASF</a:t>
                      </a:r>
                      <a:endParaRPr lang="pt-BR" sz="1400" dirty="0"/>
                    </a:p>
                  </a:txBody>
                  <a:tcPr/>
                </a:tc>
              </a:tr>
            </a:tbl>
          </a:graphicData>
        </a:graphic>
      </p:graphicFrame>
    </p:spTree>
    <p:extLst>
      <p:ext uri="{BB962C8B-B14F-4D97-AF65-F5344CB8AC3E}">
        <p14:creationId xmlns:p14="http://schemas.microsoft.com/office/powerpoint/2010/main" val="3618941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67544" y="622429"/>
            <a:ext cx="8352928"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Minutas Resoluções CGPAR</a:t>
            </a:r>
            <a:endParaRPr lang="pt-BR" sz="2400" b="1" dirty="0">
              <a:solidFill>
                <a:schemeClr val="bg1"/>
              </a:solidFill>
              <a:effectLst>
                <a:outerShdw blurRad="38100" dist="38100" dir="2700000" algn="tl">
                  <a:srgbClr val="000000">
                    <a:alpha val="43137"/>
                  </a:srgbClr>
                </a:outerShdw>
              </a:effectLst>
            </a:endParaRPr>
          </a:p>
        </p:txBody>
      </p:sp>
      <p:sp>
        <p:nvSpPr>
          <p:cNvPr id="15" name="CaixaDeTexto 14"/>
          <p:cNvSpPr txBox="1"/>
          <p:nvPr/>
        </p:nvSpPr>
        <p:spPr>
          <a:xfrm>
            <a:off x="490181" y="3465001"/>
            <a:ext cx="8114267" cy="2215991"/>
          </a:xfrm>
          <a:prstGeom prst="rect">
            <a:avLst/>
          </a:prstGeom>
          <a:noFill/>
        </p:spPr>
        <p:txBody>
          <a:bodyPr wrap="square" rtlCol="0">
            <a:spAutoFit/>
          </a:bodyPr>
          <a:lstStyle/>
          <a:p>
            <a:r>
              <a:rPr lang="pt-BR" sz="2400" b="1" dirty="0" smtClean="0"/>
              <a:t>Composição:</a:t>
            </a:r>
          </a:p>
          <a:p>
            <a:pPr marL="180000">
              <a:buFont typeface="Arial" pitchFamily="34" charset="0"/>
              <a:buChar char="•"/>
            </a:pPr>
            <a:r>
              <a:rPr lang="pt-BR" sz="2000" dirty="0" smtClean="0"/>
              <a:t>    Ministro do Planejamento, Orçamento e Gestão</a:t>
            </a:r>
          </a:p>
          <a:p>
            <a:pPr marL="180000">
              <a:buFont typeface="Arial" pitchFamily="34" charset="0"/>
              <a:buChar char="•"/>
            </a:pPr>
            <a:r>
              <a:rPr lang="pt-BR" sz="2000" dirty="0" smtClean="0"/>
              <a:t>    Ministro da Fazenda</a:t>
            </a:r>
          </a:p>
          <a:p>
            <a:pPr marL="180000">
              <a:spcAft>
                <a:spcPts val="1200"/>
              </a:spcAft>
              <a:buFont typeface="Arial" pitchFamily="34" charset="0"/>
              <a:buChar char="•"/>
            </a:pPr>
            <a:r>
              <a:rPr lang="pt-BR" sz="2000" dirty="0" smtClean="0"/>
              <a:t>    Chefe da Casa Civil da Presidência da República</a:t>
            </a:r>
          </a:p>
          <a:p>
            <a:pPr marL="180000">
              <a:spcAft>
                <a:spcPts val="1200"/>
              </a:spcAft>
            </a:pPr>
            <a:endParaRPr lang="pt-BR" sz="1000" dirty="0" smtClean="0"/>
          </a:p>
          <a:p>
            <a:r>
              <a:rPr lang="pt-BR" sz="2400" b="1" dirty="0" smtClean="0"/>
              <a:t>Funcionamento: </a:t>
            </a:r>
            <a:r>
              <a:rPr lang="pt-BR" sz="2000" dirty="0" smtClean="0"/>
              <a:t>Grupo Executivo</a:t>
            </a:r>
            <a:endParaRPr lang="pt-BR" sz="2400" dirty="0"/>
          </a:p>
        </p:txBody>
      </p:sp>
      <p:sp>
        <p:nvSpPr>
          <p:cNvPr id="9" name="Espaço Reservado para Rodapé 8"/>
          <p:cNvSpPr>
            <a:spLocks noGrp="1"/>
          </p:cNvSpPr>
          <p:nvPr>
            <p:ph type="ftr" sz="quarter" idx="11"/>
          </p:nvPr>
        </p:nvSpPr>
        <p:spPr/>
        <p:txBody>
          <a:bodyPr/>
          <a:lstStyle/>
          <a:p>
            <a:r>
              <a:rPr lang="pt-BR" dirty="0" smtClean="0"/>
              <a:t>Conselho Deliberativo FENACEF</a:t>
            </a:r>
            <a:endParaRPr lang="pt-BR" dirty="0"/>
          </a:p>
        </p:txBody>
      </p:sp>
      <p:sp>
        <p:nvSpPr>
          <p:cNvPr id="8" name="CaixaDeTexto 7"/>
          <p:cNvSpPr txBox="1"/>
          <p:nvPr/>
        </p:nvSpPr>
        <p:spPr>
          <a:xfrm>
            <a:off x="395536" y="2165955"/>
            <a:ext cx="8352928" cy="830997"/>
          </a:xfrm>
          <a:prstGeom prst="rect">
            <a:avLst/>
          </a:prstGeom>
          <a:noFill/>
        </p:spPr>
        <p:txBody>
          <a:bodyPr wrap="square" rtlCol="0">
            <a:spAutoFit/>
          </a:bodyPr>
          <a:lstStyle/>
          <a:p>
            <a:pPr algn="ctr"/>
            <a:r>
              <a:rPr lang="pt-BR" sz="2400" b="1" dirty="0" smtClean="0">
                <a:effectLst>
                  <a:outerShdw blurRad="38100" dist="38100" dir="2700000" algn="tl">
                    <a:srgbClr val="000000">
                      <a:alpha val="43137"/>
                    </a:srgbClr>
                  </a:outerShdw>
                </a:effectLst>
              </a:rPr>
              <a:t>CGPAR - Comissão Interministerial de Governança Corporativa e de Administração de Participações Societárias da União</a:t>
            </a:r>
            <a:endParaRPr lang="pt-B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894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Iniciativas da ANABB</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429014"/>
            <a:ext cx="8599168" cy="3016210"/>
          </a:xfrm>
          <a:prstGeom prst="rect">
            <a:avLst/>
          </a:prstGeom>
          <a:noFill/>
        </p:spPr>
        <p:txBody>
          <a:bodyPr wrap="square" rtlCol="0">
            <a:spAutoFit/>
          </a:bodyPr>
          <a:lstStyle/>
          <a:p>
            <a:pPr marL="457200" indent="-457200" algn="just">
              <a:spcAft>
                <a:spcPts val="1800"/>
              </a:spcAft>
              <a:buFont typeface="+mj-lt"/>
              <a:buAutoNum type="arabicPeriod"/>
            </a:pPr>
            <a:r>
              <a:rPr lang="pt-BR" sz="2000" dirty="0" smtClean="0"/>
              <a:t>Conhecimento das minutas em 27/07/2017;</a:t>
            </a:r>
          </a:p>
          <a:p>
            <a:pPr marL="457200" indent="-457200" algn="just">
              <a:spcAft>
                <a:spcPts val="1800"/>
              </a:spcAft>
              <a:buFont typeface="+mj-lt"/>
              <a:buAutoNum type="arabicPeriod"/>
            </a:pPr>
            <a:r>
              <a:rPr lang="pt-BR" sz="2000" dirty="0" smtClean="0"/>
              <a:t>Reunião do Grupo Assessoramento Temático em Saúde e Qualidade de Vida com representantes de entidades nacionais de representação dos funcionários do BB, em 04/08/2017;</a:t>
            </a:r>
          </a:p>
          <a:p>
            <a:pPr marL="457200" indent="-457200" algn="just">
              <a:spcAft>
                <a:spcPts val="1800"/>
              </a:spcAft>
              <a:buFont typeface="+mj-lt"/>
              <a:buAutoNum type="arabicPeriod"/>
            </a:pPr>
            <a:r>
              <a:rPr lang="pt-BR" sz="2000" dirty="0"/>
              <a:t>Participação </a:t>
            </a:r>
            <a:r>
              <a:rPr lang="pt-BR" sz="2000" dirty="0" smtClean="0"/>
              <a:t>em </a:t>
            </a:r>
            <a:r>
              <a:rPr lang="pt-BR" sz="2000" dirty="0"/>
              <a:t>debate com a UNIDAS – União Nacional das Instituições de Autogestões em Saúde, juntamente com outras entidades representativas dos funcionários do BB, sobre os riscos para a manutenção da assistência à saúde para os funcionários de empresas estatais federais, em 09/08/2017</a:t>
            </a:r>
            <a:r>
              <a:rPr lang="pt-BR" sz="2000" dirty="0" smtClean="0"/>
              <a:t>;</a:t>
            </a:r>
            <a:endParaRPr lang="pt-BR" sz="2000" dirty="0"/>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043608" y="622429"/>
            <a:ext cx="7488832" cy="646331"/>
          </a:xfrm>
          <a:prstGeom prst="rect">
            <a:avLst/>
          </a:prstGeom>
          <a:noFill/>
        </p:spPr>
        <p:txBody>
          <a:bodyPr wrap="square" rtlCol="0">
            <a:spAutoFit/>
          </a:bodyPr>
          <a:lstStyle/>
          <a:p>
            <a:pPr algn="ctr"/>
            <a:r>
              <a:rPr lang="pt-BR" sz="3600" b="1" dirty="0" smtClean="0">
                <a:solidFill>
                  <a:schemeClr val="bg1"/>
                </a:solidFill>
                <a:effectLst>
                  <a:outerShdw blurRad="38100" dist="38100" dir="2700000" algn="tl">
                    <a:srgbClr val="000000">
                      <a:alpha val="43137"/>
                    </a:srgbClr>
                  </a:outerShdw>
                </a:effectLst>
              </a:rPr>
              <a:t>Iniciativas da ANABB</a:t>
            </a:r>
            <a:endParaRPr lang="pt-BR" sz="3600" b="1" dirty="0">
              <a:solidFill>
                <a:schemeClr val="bg1"/>
              </a:solidFill>
              <a:effectLst>
                <a:outerShdw blurRad="38100" dist="38100" dir="2700000" algn="tl">
                  <a:srgbClr val="000000">
                    <a:alpha val="43137"/>
                  </a:srgbClr>
                </a:outerShdw>
              </a:effectLst>
            </a:endParaRPr>
          </a:p>
        </p:txBody>
      </p:sp>
      <p:sp>
        <p:nvSpPr>
          <p:cNvPr id="3" name="CaixaDeTexto 2"/>
          <p:cNvSpPr txBox="1"/>
          <p:nvPr/>
        </p:nvSpPr>
        <p:spPr>
          <a:xfrm>
            <a:off x="251520" y="2284998"/>
            <a:ext cx="8599168" cy="3862596"/>
          </a:xfrm>
          <a:prstGeom prst="rect">
            <a:avLst/>
          </a:prstGeom>
          <a:noFill/>
        </p:spPr>
        <p:txBody>
          <a:bodyPr wrap="square" rtlCol="0">
            <a:spAutoFit/>
          </a:bodyPr>
          <a:lstStyle/>
          <a:p>
            <a:pPr marL="457200" indent="-457200" algn="just">
              <a:spcAft>
                <a:spcPts val="1800"/>
              </a:spcAft>
              <a:buFont typeface="+mj-lt"/>
              <a:buAutoNum type="arabicPeriod" startAt="4"/>
            </a:pPr>
            <a:r>
              <a:rPr lang="pt-BR" sz="2000" dirty="0" smtClean="0"/>
              <a:t>Instalação de força-tarefa para planejar, organizar e estruturar a atuação da ANABB na defesa dos interesses dos funcionários do Banco do Brasil, em 14/08/2017;</a:t>
            </a:r>
          </a:p>
          <a:p>
            <a:pPr marL="457200" indent="-457200" algn="just">
              <a:spcAft>
                <a:spcPts val="1800"/>
              </a:spcAft>
              <a:buFont typeface="+mj-lt"/>
              <a:buAutoNum type="arabicPeriod" startAt="4"/>
            </a:pPr>
            <a:r>
              <a:rPr lang="pt-BR" sz="2000" dirty="0" smtClean="0"/>
              <a:t>Contatos </a:t>
            </a:r>
            <a:r>
              <a:rPr lang="pt-BR" sz="2000" dirty="0"/>
              <a:t>no Ministério do </a:t>
            </a:r>
            <a:r>
              <a:rPr lang="pt-BR" sz="2000" dirty="0" smtClean="0"/>
              <a:t>Planejamento;</a:t>
            </a:r>
          </a:p>
          <a:p>
            <a:pPr marL="457200" indent="-457200" algn="just">
              <a:spcAft>
                <a:spcPts val="1800"/>
              </a:spcAft>
              <a:buFont typeface="+mj-lt"/>
              <a:buAutoNum type="arabicPeriod" startAt="4"/>
            </a:pPr>
            <a:r>
              <a:rPr lang="pt-BR" sz="2000" dirty="0" smtClean="0"/>
              <a:t>Contatos na Casa Civil; e,</a:t>
            </a:r>
            <a:endParaRPr lang="pt-BR" sz="2000" dirty="0"/>
          </a:p>
          <a:p>
            <a:pPr marL="457200" indent="-457200" algn="just">
              <a:spcAft>
                <a:spcPts val="1800"/>
              </a:spcAft>
              <a:buFont typeface="+mj-lt"/>
              <a:buAutoNum type="arabicPeriod" startAt="4"/>
            </a:pPr>
            <a:r>
              <a:rPr lang="pt-BR" sz="2000" dirty="0" smtClean="0"/>
              <a:t>Organização de Seminário Nacional, em 15/09/2017, com o objetivo de debater os riscos para a assistência à saúde dos empregados das empresas estatais federais e constituir movimento unificado com representantes dos funcionários de outras empresas estatais federais que possuem assistência à saúde prestada por autogestão.</a:t>
            </a: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Tree>
    <p:extLst>
      <p:ext uri="{BB962C8B-B14F-4D97-AF65-F5344CB8AC3E}">
        <p14:creationId xmlns:p14="http://schemas.microsoft.com/office/powerpoint/2010/main" val="320390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3792"/>
            <a:ext cx="8229600" cy="1143000"/>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endParaRPr lang="pt-BR" sz="3600" dirty="0">
              <a:solidFill>
                <a:schemeClr val="bg1"/>
              </a:solidFill>
              <a:effectLst>
                <a:outerShdw blurRad="38100" dist="38100" dir="2700000" algn="tl">
                  <a:srgbClr val="000000">
                    <a:alpha val="43137"/>
                  </a:srgbClr>
                </a:outerShdw>
              </a:effectLst>
            </a:endParaRP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457200" y="1844824"/>
            <a:ext cx="8229600" cy="3690241"/>
          </a:xfrm>
          <a:prstGeom prst="rect">
            <a:avLst/>
          </a:prstGeom>
          <a:noFill/>
        </p:spPr>
        <p:txBody>
          <a:bodyPr wrap="square" rtlCol="0">
            <a:spAutoFit/>
          </a:bodyPr>
          <a:lstStyle/>
          <a:p>
            <a:pPr algn="ctr">
              <a:spcBef>
                <a:spcPts val="0"/>
              </a:spcBef>
              <a:spcAft>
                <a:spcPts val="1800"/>
              </a:spcAft>
              <a:buNone/>
            </a:pPr>
            <a:r>
              <a:rPr lang="pt-BR" sz="2800" b="1" dirty="0" smtClean="0"/>
              <a:t>Objeto das Minutas de Resolução</a:t>
            </a:r>
          </a:p>
          <a:p>
            <a:pPr algn="just">
              <a:spcAft>
                <a:spcPts val="600"/>
              </a:spcAft>
              <a:buNone/>
            </a:pPr>
            <a:r>
              <a:rPr lang="pt-BR" sz="2400" b="1" u="sng" dirty="0" smtClean="0"/>
              <a:t>Benefício de assistência à saúde</a:t>
            </a:r>
            <a:r>
              <a:rPr lang="pt-BR" sz="2400" b="1" dirty="0" smtClean="0"/>
              <a:t>: </a:t>
            </a:r>
          </a:p>
          <a:p>
            <a:pPr lvl="1" algn="just">
              <a:spcBef>
                <a:spcPts val="0"/>
              </a:spcBef>
              <a:spcAft>
                <a:spcPts val="600"/>
              </a:spcAft>
            </a:pPr>
            <a:r>
              <a:rPr lang="pt-BR" sz="2400" dirty="0" smtClean="0"/>
              <a:t>Planos de saúde de autogestão</a:t>
            </a:r>
          </a:p>
          <a:p>
            <a:pPr lvl="2" algn="just">
              <a:spcBef>
                <a:spcPts val="0"/>
              </a:spcBef>
              <a:spcAft>
                <a:spcPts val="600"/>
              </a:spcAft>
            </a:pPr>
            <a:r>
              <a:rPr lang="pt-BR" sz="1800" dirty="0" smtClean="0"/>
              <a:t>Operadora de autogestão (empresa)</a:t>
            </a:r>
          </a:p>
          <a:p>
            <a:pPr lvl="2" algn="just">
              <a:spcBef>
                <a:spcPts val="0"/>
              </a:spcBef>
              <a:spcAft>
                <a:spcPts val="600"/>
              </a:spcAft>
            </a:pPr>
            <a:r>
              <a:rPr lang="pt-BR" sz="1800" dirty="0" smtClean="0"/>
              <a:t>Autogestão por RH (departamento da patrocinadora)</a:t>
            </a:r>
          </a:p>
          <a:p>
            <a:pPr lvl="1" algn="just">
              <a:spcBef>
                <a:spcPts val="0"/>
              </a:spcBef>
              <a:spcAft>
                <a:spcPts val="600"/>
              </a:spcAft>
            </a:pPr>
            <a:r>
              <a:rPr lang="pt-BR" sz="2400" dirty="0" smtClean="0"/>
              <a:t>Planos de saúde adquirido no mercado</a:t>
            </a:r>
          </a:p>
          <a:p>
            <a:pPr lvl="1" algn="just">
              <a:spcBef>
                <a:spcPts val="0"/>
              </a:spcBef>
              <a:spcAft>
                <a:spcPts val="600"/>
              </a:spcAft>
            </a:pPr>
            <a:r>
              <a:rPr lang="pt-BR" sz="2400" dirty="0" smtClean="0"/>
              <a:t>Reembolso de despesa com saúde</a:t>
            </a:r>
          </a:p>
          <a:p>
            <a:pPr lvl="1" algn="just">
              <a:spcBef>
                <a:spcPts val="0"/>
              </a:spcBef>
              <a:spcAft>
                <a:spcPts val="600"/>
              </a:spcAft>
            </a:pPr>
            <a:r>
              <a:rPr lang="pt-BR" sz="2400" dirty="0" smtClean="0"/>
              <a:t>Auxílios saúde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3792"/>
            <a:ext cx="8229600" cy="1143000"/>
          </a:xfrm>
        </p:spPr>
        <p:txBody>
          <a:bodyPr>
            <a:normAutofit/>
          </a:bodyPr>
          <a:lstStyle/>
          <a:p>
            <a:r>
              <a:rPr lang="pt-BR" sz="3600" b="1" dirty="0" smtClean="0">
                <a:solidFill>
                  <a:schemeClr val="bg1"/>
                </a:solidFill>
                <a:effectLst>
                  <a:outerShdw blurRad="38100" dist="38100" dir="2700000" algn="tl">
                    <a:srgbClr val="000000">
                      <a:alpha val="43137"/>
                    </a:srgbClr>
                  </a:outerShdw>
                </a:effectLst>
              </a:rPr>
              <a:t>Minutas Resoluções CGPAR</a:t>
            </a:r>
            <a:endParaRPr lang="pt-BR" sz="3600" dirty="0">
              <a:solidFill>
                <a:schemeClr val="bg1"/>
              </a:solidFill>
              <a:effectLst>
                <a:outerShdw blurRad="38100" dist="38100" dir="2700000" algn="tl">
                  <a:srgbClr val="000000">
                    <a:alpha val="43137"/>
                  </a:srgbClr>
                </a:outerShdw>
              </a:effectLst>
            </a:endParaRPr>
          </a:p>
        </p:txBody>
      </p:sp>
      <p:sp>
        <p:nvSpPr>
          <p:cNvPr id="4" name="Espaço Reservado para Rodapé 3"/>
          <p:cNvSpPr>
            <a:spLocks noGrp="1"/>
          </p:cNvSpPr>
          <p:nvPr>
            <p:ph type="ftr" sz="quarter" idx="11"/>
          </p:nvPr>
        </p:nvSpPr>
        <p:spPr/>
        <p:txBody>
          <a:bodyPr/>
          <a:lstStyle/>
          <a:p>
            <a:r>
              <a:rPr lang="pt-BR" smtClean="0"/>
              <a:t>Conselho Deliberativo FENACEF</a:t>
            </a:r>
            <a:endParaRPr lang="pt-BR" dirty="0"/>
          </a:p>
        </p:txBody>
      </p:sp>
      <p:sp>
        <p:nvSpPr>
          <p:cNvPr id="5" name="Espaço Reservado para Conteúdo 4"/>
          <p:cNvSpPr txBox="1">
            <a:spLocks noGrp="1"/>
          </p:cNvSpPr>
          <p:nvPr>
            <p:ph idx="1"/>
          </p:nvPr>
        </p:nvSpPr>
        <p:spPr>
          <a:xfrm>
            <a:off x="457200" y="2132856"/>
            <a:ext cx="8229600" cy="2609945"/>
          </a:xfrm>
          <a:prstGeom prst="rect">
            <a:avLst/>
          </a:prstGeom>
          <a:noFill/>
        </p:spPr>
        <p:txBody>
          <a:bodyPr wrap="square" rtlCol="0">
            <a:spAutoFit/>
          </a:bodyPr>
          <a:lstStyle/>
          <a:p>
            <a:pPr algn="just">
              <a:spcAft>
                <a:spcPts val="600"/>
              </a:spcAft>
              <a:buNone/>
            </a:pPr>
            <a:r>
              <a:rPr lang="pt-BR" sz="2400" dirty="0" smtClean="0"/>
              <a:t>Lei nº 9656/1998</a:t>
            </a:r>
          </a:p>
          <a:p>
            <a:pPr algn="just">
              <a:spcAft>
                <a:spcPts val="600"/>
              </a:spcAft>
              <a:buNone/>
            </a:pPr>
            <a:endParaRPr lang="pt-BR" sz="2400" dirty="0" smtClean="0"/>
          </a:p>
          <a:p>
            <a:pPr algn="just">
              <a:spcAft>
                <a:spcPts val="600"/>
              </a:spcAft>
              <a:buNone/>
            </a:pPr>
            <a:r>
              <a:rPr lang="pt-BR" sz="2400" dirty="0" smtClean="0"/>
              <a:t>Autogestões são planos próprios das empresas, sindicatos e associações ligadas a trabalhadores, que administram os programas de assistência médica, </a:t>
            </a:r>
            <a:r>
              <a:rPr lang="pt-BR" sz="2400" u="sng" dirty="0" smtClean="0"/>
              <a:t>sem fim lucrativo</a:t>
            </a:r>
            <a:r>
              <a:rPr lang="pt-BR" sz="2400" dirty="0" smtClean="0"/>
              <a:t>, e não são considerados planos comerciais.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1548</Words>
  <Application>Microsoft Office PowerPoint</Application>
  <PresentationFormat>Apresentação na tela (4:3)</PresentationFormat>
  <Paragraphs>168</Paragraphs>
  <Slides>17</Slides>
  <Notes>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17</vt:i4>
      </vt:variant>
    </vt:vector>
  </HeadingPairs>
  <TitlesOfParts>
    <vt:vector size="20" baseType="lpstr">
      <vt:lpstr>Arial</vt:lpstr>
      <vt:lpstr>Calibri</vt:lpstr>
      <vt:lpstr>Tema do Office</vt:lpstr>
      <vt:lpstr>Apresentação do PowerPoint</vt:lpstr>
      <vt:lpstr>Minutas Resoluções CGPAR</vt:lpstr>
      <vt:lpstr>Minutas Resoluções CGPAR</vt:lpstr>
      <vt:lpstr>Apresentação do PowerPoint</vt:lpstr>
      <vt:lpstr>Apresentação do PowerPoint</vt:lpstr>
      <vt:lpstr>Apresentação do PowerPoint</vt:lpstr>
      <vt:lpstr>Apresentação do PowerPoint</vt:lpstr>
      <vt:lpstr>Minutas Resoluções CGPAR</vt:lpstr>
      <vt:lpstr>Minutas Resoluções CGPAR</vt:lpstr>
      <vt:lpstr>Minuta Resolução CGPAR  Governança</vt:lpstr>
      <vt:lpstr>Minuta Resolução CGPAR  Custeio</vt:lpstr>
      <vt:lpstr>Minuta Resolução CGPAR  sobre Custeio</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Luiz Sérgio Assumpção Mendonça</dc:creator>
  <cp:lastModifiedBy>Jesse Krieger</cp:lastModifiedBy>
  <cp:revision>164</cp:revision>
  <cp:lastPrinted>2017-08-03T21:05:18Z</cp:lastPrinted>
  <dcterms:created xsi:type="dcterms:W3CDTF">2013-11-11T12:36:44Z</dcterms:created>
  <dcterms:modified xsi:type="dcterms:W3CDTF">2017-10-05T12:13:56Z</dcterms:modified>
</cp:coreProperties>
</file>